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98" r:id="rId5"/>
    <p:sldId id="301" r:id="rId6"/>
    <p:sldId id="302" r:id="rId7"/>
    <p:sldId id="309" r:id="rId8"/>
    <p:sldId id="327" r:id="rId9"/>
    <p:sldId id="310" r:id="rId10"/>
    <p:sldId id="311" r:id="rId11"/>
    <p:sldId id="312" r:id="rId12"/>
    <p:sldId id="317" r:id="rId13"/>
    <p:sldId id="314" r:id="rId14"/>
    <p:sldId id="318" r:id="rId15"/>
    <p:sldId id="319" r:id="rId16"/>
    <p:sldId id="320" r:id="rId17"/>
    <p:sldId id="321" r:id="rId18"/>
    <p:sldId id="322" r:id="rId19"/>
    <p:sldId id="323" r:id="rId20"/>
    <p:sldId id="324" r:id="rId21"/>
    <p:sldId id="328" r:id="rId22"/>
    <p:sldId id="305" r:id="rId23"/>
    <p:sldId id="306" r:id="rId24"/>
    <p:sldId id="307" r:id="rId25"/>
    <p:sldId id="308" r:id="rId26"/>
    <p:sldId id="30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6C337-87BC-4258-A3E4-AE7ADD39C37B}" type="doc">
      <dgm:prSet loTypeId="urn:microsoft.com/office/officeart/2005/8/layout/hList1" loCatId="list" qsTypeId="urn:microsoft.com/office/officeart/2005/8/quickstyle/3d2" qsCatId="3D" csTypeId="urn:microsoft.com/office/officeart/2005/8/colors/accent2_3" csCatId="accent2" phldr="1"/>
      <dgm:spPr/>
      <dgm:t>
        <a:bodyPr/>
        <a:lstStyle/>
        <a:p>
          <a:endParaRPr lang="en-IN"/>
        </a:p>
      </dgm:t>
    </dgm:pt>
    <dgm:pt modelId="{7B68317C-B736-4A84-B575-F062A04A93B6}">
      <dgm:prSet phldrT="[Text]"/>
      <dgm:spPr/>
      <dgm:t>
        <a:bodyPr/>
        <a:lstStyle/>
        <a:p>
          <a:r>
            <a:rPr lang="en-US" dirty="0">
              <a:solidFill>
                <a:schemeClr val="tx1"/>
              </a:solidFill>
              <a:effectLst>
                <a:outerShdw blurRad="38100" dist="38100" dir="2700000" algn="tl">
                  <a:srgbClr val="000000">
                    <a:alpha val="43137"/>
                  </a:srgbClr>
                </a:outerShdw>
              </a:effectLst>
            </a:rPr>
            <a:t>Keras</a:t>
          </a:r>
          <a:endParaRPr lang="en-IN" dirty="0">
            <a:solidFill>
              <a:schemeClr val="tx1"/>
            </a:solidFill>
            <a:effectLst>
              <a:outerShdw blurRad="38100" dist="38100" dir="2700000" algn="tl">
                <a:srgbClr val="000000">
                  <a:alpha val="43137"/>
                </a:srgbClr>
              </a:outerShdw>
            </a:effectLst>
          </a:endParaRPr>
        </a:p>
      </dgm:t>
    </dgm:pt>
    <dgm:pt modelId="{3A87D516-D9CE-4D8A-B37C-E4852406C589}" type="parTrans" cxnId="{6A878D91-E665-406B-9043-9147385F65C2}">
      <dgm:prSet/>
      <dgm:spPr/>
      <dgm:t>
        <a:bodyPr/>
        <a:lstStyle/>
        <a:p>
          <a:endParaRPr lang="en-IN"/>
        </a:p>
      </dgm:t>
    </dgm:pt>
    <dgm:pt modelId="{E6B763D2-B14C-4939-A49B-B1990942F7BE}" type="sibTrans" cxnId="{6A878D91-E665-406B-9043-9147385F65C2}">
      <dgm:prSet/>
      <dgm:spPr/>
      <dgm:t>
        <a:bodyPr/>
        <a:lstStyle/>
        <a:p>
          <a:endParaRPr lang="en-IN"/>
        </a:p>
      </dgm:t>
    </dgm:pt>
    <dgm:pt modelId="{91FC87CB-BBB9-4F20-8C5F-6B4086E32F85}">
      <dgm:prSet phldrT="[Text]"/>
      <dgm:spPr/>
      <dgm:t>
        <a:bodyPr/>
        <a:lstStyle/>
        <a:p>
          <a:r>
            <a:rPr lang="en-US" dirty="0"/>
            <a:t>Sequential</a:t>
          </a:r>
          <a:endParaRPr lang="en-IN" dirty="0"/>
        </a:p>
      </dgm:t>
    </dgm:pt>
    <dgm:pt modelId="{6E7769D0-AD0F-45D1-9D28-AD25A1D5AE8E}" type="parTrans" cxnId="{50F776FB-CD8D-4096-9451-7B7CBA8DF3CE}">
      <dgm:prSet/>
      <dgm:spPr/>
      <dgm:t>
        <a:bodyPr/>
        <a:lstStyle/>
        <a:p>
          <a:endParaRPr lang="en-IN"/>
        </a:p>
      </dgm:t>
    </dgm:pt>
    <dgm:pt modelId="{0A4B0850-ED07-4FC5-8ED7-BF40D082657C}" type="sibTrans" cxnId="{50F776FB-CD8D-4096-9451-7B7CBA8DF3CE}">
      <dgm:prSet/>
      <dgm:spPr/>
      <dgm:t>
        <a:bodyPr/>
        <a:lstStyle/>
        <a:p>
          <a:endParaRPr lang="en-IN"/>
        </a:p>
      </dgm:t>
    </dgm:pt>
    <dgm:pt modelId="{3CD4D47E-BAEC-40A3-B7B5-A5724203EF7D}">
      <dgm:prSet phldrT="[Text]"/>
      <dgm:spPr/>
      <dgm:t>
        <a:bodyPr/>
        <a:lstStyle/>
        <a:p>
          <a:r>
            <a:rPr lang="en-US" dirty="0"/>
            <a:t>Dense</a:t>
          </a:r>
          <a:endParaRPr lang="en-IN" dirty="0"/>
        </a:p>
      </dgm:t>
    </dgm:pt>
    <dgm:pt modelId="{2C8832B7-B2D4-43FB-B2F8-B74F2EE4691B}" type="parTrans" cxnId="{EBBF043B-B45B-46D6-874B-5AE619CD510C}">
      <dgm:prSet/>
      <dgm:spPr/>
      <dgm:t>
        <a:bodyPr/>
        <a:lstStyle/>
        <a:p>
          <a:endParaRPr lang="en-IN"/>
        </a:p>
      </dgm:t>
    </dgm:pt>
    <dgm:pt modelId="{37A2A955-8FE9-4A44-A01E-5CF7FDE0552B}" type="sibTrans" cxnId="{EBBF043B-B45B-46D6-874B-5AE619CD510C}">
      <dgm:prSet/>
      <dgm:spPr/>
      <dgm:t>
        <a:bodyPr/>
        <a:lstStyle/>
        <a:p>
          <a:endParaRPr lang="en-IN"/>
        </a:p>
      </dgm:t>
    </dgm:pt>
    <dgm:pt modelId="{85CB630F-2AE9-4606-A068-80CAEBF685EC}">
      <dgm:prSet phldrT="[Text]"/>
      <dgm:spPr/>
      <dgm:t>
        <a:bodyPr/>
        <a:lstStyle/>
        <a:p>
          <a:r>
            <a:rPr lang="en-US" dirty="0"/>
            <a:t>cv2</a:t>
          </a:r>
          <a:endParaRPr lang="en-IN" dirty="0"/>
        </a:p>
      </dgm:t>
    </dgm:pt>
    <dgm:pt modelId="{9B0165C3-77FD-446B-A916-115BD826D41B}" type="parTrans" cxnId="{960C01CC-D902-483C-828E-66871834998A}">
      <dgm:prSet/>
      <dgm:spPr/>
      <dgm:t>
        <a:bodyPr/>
        <a:lstStyle/>
        <a:p>
          <a:endParaRPr lang="en-IN"/>
        </a:p>
      </dgm:t>
    </dgm:pt>
    <dgm:pt modelId="{FFFDE3B3-6D06-457E-90EF-2377A5A62D19}" type="sibTrans" cxnId="{960C01CC-D902-483C-828E-66871834998A}">
      <dgm:prSet/>
      <dgm:spPr/>
      <dgm:t>
        <a:bodyPr/>
        <a:lstStyle/>
        <a:p>
          <a:endParaRPr lang="en-IN"/>
        </a:p>
      </dgm:t>
    </dgm:pt>
    <dgm:pt modelId="{94F1F86D-7FF2-46BD-9824-B3D754612EE8}">
      <dgm:prSet phldrT="[Text]"/>
      <dgm:spPr/>
      <dgm:t>
        <a:bodyPr/>
        <a:lstStyle/>
        <a:p>
          <a:r>
            <a:rPr lang="en-US" dirty="0"/>
            <a:t>matplotlib</a:t>
          </a:r>
          <a:endParaRPr lang="en-IN" dirty="0"/>
        </a:p>
      </dgm:t>
    </dgm:pt>
    <dgm:pt modelId="{D5C96C1B-AD04-4DEB-9CD5-208CE7327473}" type="parTrans" cxnId="{E3C89646-B225-4F7A-92E2-58980F2E24F0}">
      <dgm:prSet/>
      <dgm:spPr/>
      <dgm:t>
        <a:bodyPr/>
        <a:lstStyle/>
        <a:p>
          <a:endParaRPr lang="en-IN"/>
        </a:p>
      </dgm:t>
    </dgm:pt>
    <dgm:pt modelId="{C4CC0560-71A6-4AFC-9DD3-82FB175FE31F}" type="sibTrans" cxnId="{E3C89646-B225-4F7A-92E2-58980F2E24F0}">
      <dgm:prSet/>
      <dgm:spPr/>
      <dgm:t>
        <a:bodyPr/>
        <a:lstStyle/>
        <a:p>
          <a:endParaRPr lang="en-IN"/>
        </a:p>
      </dgm:t>
    </dgm:pt>
    <dgm:pt modelId="{88AF17AC-DBCA-44ED-9F21-D130C05A0C5C}">
      <dgm:prSet phldrT="[Text]"/>
      <dgm:spPr/>
      <dgm:t>
        <a:bodyPr/>
        <a:lstStyle/>
        <a:p>
          <a:r>
            <a:rPr lang="en-US" dirty="0"/>
            <a:t>Pickle</a:t>
          </a:r>
          <a:endParaRPr lang="en-IN" dirty="0"/>
        </a:p>
      </dgm:t>
    </dgm:pt>
    <dgm:pt modelId="{5AF452E4-5AEE-47E9-BD39-3FF5B0649116}" type="parTrans" cxnId="{7F7F7E38-3125-430C-8091-B0C96D3C56C8}">
      <dgm:prSet/>
      <dgm:spPr/>
      <dgm:t>
        <a:bodyPr/>
        <a:lstStyle/>
        <a:p>
          <a:endParaRPr lang="en-IN"/>
        </a:p>
      </dgm:t>
    </dgm:pt>
    <dgm:pt modelId="{C77AB963-8509-4799-996F-2B39B8DFD718}" type="sibTrans" cxnId="{7F7F7E38-3125-430C-8091-B0C96D3C56C8}">
      <dgm:prSet/>
      <dgm:spPr/>
      <dgm:t>
        <a:bodyPr/>
        <a:lstStyle/>
        <a:p>
          <a:endParaRPr lang="en-IN"/>
        </a:p>
      </dgm:t>
    </dgm:pt>
    <dgm:pt modelId="{BA87DCBF-20BD-4A96-AA46-4F6B88269261}">
      <dgm:prSet phldrT="[Text]"/>
      <dgm:spPr/>
      <dgm:t>
        <a:bodyPr/>
        <a:lstStyle/>
        <a:p>
          <a:r>
            <a:rPr lang="en-US" dirty="0"/>
            <a:t>Adam</a:t>
          </a:r>
          <a:endParaRPr lang="en-IN" dirty="0"/>
        </a:p>
      </dgm:t>
    </dgm:pt>
    <dgm:pt modelId="{171D26D5-EDDA-4B5D-AD1B-FEBD5D0A1AB4}" type="parTrans" cxnId="{3C60C059-7E02-46AB-98D8-602D397BB563}">
      <dgm:prSet/>
      <dgm:spPr/>
      <dgm:t>
        <a:bodyPr/>
        <a:lstStyle/>
        <a:p>
          <a:endParaRPr lang="en-IN"/>
        </a:p>
      </dgm:t>
    </dgm:pt>
    <dgm:pt modelId="{B9D4F013-A884-4DF7-8013-8A852881BBA7}" type="sibTrans" cxnId="{3C60C059-7E02-46AB-98D8-602D397BB563}">
      <dgm:prSet/>
      <dgm:spPr/>
      <dgm:t>
        <a:bodyPr/>
        <a:lstStyle/>
        <a:p>
          <a:endParaRPr lang="en-IN"/>
        </a:p>
      </dgm:t>
    </dgm:pt>
    <dgm:pt modelId="{3BAC9010-ED2D-47CD-B35A-D5FC76C65E76}">
      <dgm:prSet phldrT="[Text]"/>
      <dgm:spPr/>
      <dgm:t>
        <a:bodyPr/>
        <a:lstStyle/>
        <a:p>
          <a:r>
            <a:rPr lang="en-US" dirty="0"/>
            <a:t>Categorical</a:t>
          </a:r>
          <a:endParaRPr lang="en-IN" dirty="0"/>
        </a:p>
      </dgm:t>
    </dgm:pt>
    <dgm:pt modelId="{F70586F8-F9F6-47E7-8968-7B68F3DE9175}" type="parTrans" cxnId="{B57495C8-E4B0-4B24-9125-D4A0AF86524A}">
      <dgm:prSet/>
      <dgm:spPr/>
      <dgm:t>
        <a:bodyPr/>
        <a:lstStyle/>
        <a:p>
          <a:endParaRPr lang="en-IN"/>
        </a:p>
      </dgm:t>
    </dgm:pt>
    <dgm:pt modelId="{159AA29B-1052-4442-814F-F8EB34675AB8}" type="sibTrans" cxnId="{B57495C8-E4B0-4B24-9125-D4A0AF86524A}">
      <dgm:prSet/>
      <dgm:spPr/>
      <dgm:t>
        <a:bodyPr/>
        <a:lstStyle/>
        <a:p>
          <a:endParaRPr lang="en-IN"/>
        </a:p>
      </dgm:t>
    </dgm:pt>
    <dgm:pt modelId="{1CAB086F-CDE6-4314-B758-936A59CC89FE}">
      <dgm:prSet phldrT="[Text]"/>
      <dgm:spPr/>
      <dgm:t>
        <a:bodyPr/>
        <a:lstStyle/>
        <a:p>
          <a:r>
            <a:rPr lang="en-US" dirty="0"/>
            <a:t>Dropout</a:t>
          </a:r>
          <a:endParaRPr lang="en-IN" dirty="0"/>
        </a:p>
      </dgm:t>
    </dgm:pt>
    <dgm:pt modelId="{2E497AC0-2DB2-470F-A04B-9276392053BF}" type="parTrans" cxnId="{23235772-6C9A-43FA-9B1E-37589FF6303D}">
      <dgm:prSet/>
      <dgm:spPr/>
      <dgm:t>
        <a:bodyPr/>
        <a:lstStyle/>
        <a:p>
          <a:endParaRPr lang="en-IN"/>
        </a:p>
      </dgm:t>
    </dgm:pt>
    <dgm:pt modelId="{D6D6A7D8-3287-4687-83E6-AD80DCA09DB1}" type="sibTrans" cxnId="{23235772-6C9A-43FA-9B1E-37589FF6303D}">
      <dgm:prSet/>
      <dgm:spPr/>
      <dgm:t>
        <a:bodyPr/>
        <a:lstStyle/>
        <a:p>
          <a:endParaRPr lang="en-IN"/>
        </a:p>
      </dgm:t>
    </dgm:pt>
    <dgm:pt modelId="{57AD4B52-EB2F-438B-9CAB-321740EFD58B}">
      <dgm:prSet phldrT="[Text]"/>
      <dgm:spPr/>
      <dgm:t>
        <a:bodyPr/>
        <a:lstStyle/>
        <a:p>
          <a:r>
            <a:rPr lang="en-US" dirty="0" err="1"/>
            <a:t>Os</a:t>
          </a:r>
          <a:endParaRPr lang="en-IN" dirty="0"/>
        </a:p>
      </dgm:t>
    </dgm:pt>
    <dgm:pt modelId="{12C41F1D-9E5C-4F8E-A65B-7D21DBAEF454}" type="parTrans" cxnId="{437262DE-68CB-428B-B484-F90DBE4B1B2D}">
      <dgm:prSet/>
      <dgm:spPr/>
      <dgm:t>
        <a:bodyPr/>
        <a:lstStyle/>
        <a:p>
          <a:endParaRPr lang="en-IN"/>
        </a:p>
      </dgm:t>
    </dgm:pt>
    <dgm:pt modelId="{78396030-D8EF-4064-BB5C-0A4B9D03CD87}" type="sibTrans" cxnId="{437262DE-68CB-428B-B484-F90DBE4B1B2D}">
      <dgm:prSet/>
      <dgm:spPr/>
      <dgm:t>
        <a:bodyPr/>
        <a:lstStyle/>
        <a:p>
          <a:endParaRPr lang="en-IN"/>
        </a:p>
      </dgm:t>
    </dgm:pt>
    <dgm:pt modelId="{3F06AF54-F0A1-4D3B-A484-0A855319195B}">
      <dgm:prSet phldrT="[Text]"/>
      <dgm:spPr/>
      <dgm:t>
        <a:bodyPr/>
        <a:lstStyle/>
        <a:p>
          <a:r>
            <a:rPr lang="en-US" dirty="0"/>
            <a:t>Pandas</a:t>
          </a:r>
          <a:endParaRPr lang="en-IN" dirty="0"/>
        </a:p>
      </dgm:t>
    </dgm:pt>
    <dgm:pt modelId="{3525BB25-995F-4578-9371-5C09B244F065}" type="parTrans" cxnId="{2B969FC8-6443-4716-8367-76CD0268E0E5}">
      <dgm:prSet/>
      <dgm:spPr/>
      <dgm:t>
        <a:bodyPr/>
        <a:lstStyle/>
        <a:p>
          <a:endParaRPr lang="en-IN"/>
        </a:p>
      </dgm:t>
    </dgm:pt>
    <dgm:pt modelId="{53425703-EB3D-4831-9723-E764026E1F37}" type="sibTrans" cxnId="{2B969FC8-6443-4716-8367-76CD0268E0E5}">
      <dgm:prSet/>
      <dgm:spPr/>
      <dgm:t>
        <a:bodyPr/>
        <a:lstStyle/>
        <a:p>
          <a:endParaRPr lang="en-IN"/>
        </a:p>
      </dgm:t>
    </dgm:pt>
    <dgm:pt modelId="{A42404DE-7BF7-495A-B68C-D35C563EC9FF}">
      <dgm:prSet phldrT="[Text]"/>
      <dgm:spPr/>
      <dgm:t>
        <a:bodyPr/>
        <a:lstStyle/>
        <a:p>
          <a:r>
            <a:rPr lang="en-US" dirty="0"/>
            <a:t>Numpy</a:t>
          </a:r>
          <a:endParaRPr lang="en-IN" dirty="0"/>
        </a:p>
      </dgm:t>
    </dgm:pt>
    <dgm:pt modelId="{44D15574-206F-4734-A1B7-47A154EDCE44}" type="parTrans" cxnId="{0D68539D-B176-417F-B8CB-97370CDD817E}">
      <dgm:prSet/>
      <dgm:spPr/>
      <dgm:t>
        <a:bodyPr/>
        <a:lstStyle/>
        <a:p>
          <a:endParaRPr lang="en-IN"/>
        </a:p>
      </dgm:t>
    </dgm:pt>
    <dgm:pt modelId="{A1640EE9-1E8D-4D79-9DDF-D1A21F101EFF}" type="sibTrans" cxnId="{0D68539D-B176-417F-B8CB-97370CDD817E}">
      <dgm:prSet/>
      <dgm:spPr/>
      <dgm:t>
        <a:bodyPr/>
        <a:lstStyle/>
        <a:p>
          <a:endParaRPr lang="en-IN"/>
        </a:p>
      </dgm:t>
    </dgm:pt>
    <dgm:pt modelId="{2E97F698-B7E4-40CA-9DED-87C974C5FDBC}">
      <dgm:prSet phldrT="[Text]"/>
      <dgm:spPr/>
      <dgm:t>
        <a:bodyPr/>
        <a:lstStyle/>
        <a:p>
          <a:r>
            <a:rPr lang="en-US" dirty="0"/>
            <a:t>Random</a:t>
          </a:r>
          <a:endParaRPr lang="en-IN" dirty="0"/>
        </a:p>
      </dgm:t>
    </dgm:pt>
    <dgm:pt modelId="{B5CF2B7A-4B42-4463-8F27-6604C5BC5F06}" type="parTrans" cxnId="{FABB8AAC-7181-4093-980A-B63FA6EAC36D}">
      <dgm:prSet/>
      <dgm:spPr/>
      <dgm:t>
        <a:bodyPr/>
        <a:lstStyle/>
        <a:p>
          <a:endParaRPr lang="en-IN"/>
        </a:p>
      </dgm:t>
    </dgm:pt>
    <dgm:pt modelId="{821EB1D7-7823-41AA-B9E2-9A350F1FBD9D}" type="sibTrans" cxnId="{FABB8AAC-7181-4093-980A-B63FA6EAC36D}">
      <dgm:prSet/>
      <dgm:spPr/>
      <dgm:t>
        <a:bodyPr/>
        <a:lstStyle/>
        <a:p>
          <a:endParaRPr lang="en-IN"/>
        </a:p>
      </dgm:t>
    </dgm:pt>
    <dgm:pt modelId="{0D7EB23C-11D6-40AF-8B81-CE9EC624B617}">
      <dgm:prSet phldrT="[Text]"/>
      <dgm:spPr/>
      <dgm:t>
        <a:bodyPr/>
        <a:lstStyle/>
        <a:p>
          <a:r>
            <a:rPr lang="en-US" dirty="0"/>
            <a:t>Sklearn – </a:t>
          </a:r>
          <a:r>
            <a:rPr lang="en-US" dirty="0" err="1"/>
            <a:t>train_test_split</a:t>
          </a:r>
          <a:endParaRPr lang="en-IN" dirty="0"/>
        </a:p>
      </dgm:t>
    </dgm:pt>
    <dgm:pt modelId="{A61B7004-6583-4580-89A3-D9133CB37E8A}" type="parTrans" cxnId="{0FE4F4A1-57D6-4F5C-99C4-3CC01812FB61}">
      <dgm:prSet/>
      <dgm:spPr/>
      <dgm:t>
        <a:bodyPr/>
        <a:lstStyle/>
        <a:p>
          <a:endParaRPr lang="en-IN"/>
        </a:p>
      </dgm:t>
    </dgm:pt>
    <dgm:pt modelId="{D4B28AFD-BF71-4499-9529-58DE9FE863C1}" type="sibTrans" cxnId="{0FE4F4A1-57D6-4F5C-99C4-3CC01812FB61}">
      <dgm:prSet/>
      <dgm:spPr/>
      <dgm:t>
        <a:bodyPr/>
        <a:lstStyle/>
        <a:p>
          <a:endParaRPr lang="en-IN"/>
        </a:p>
      </dgm:t>
    </dgm:pt>
    <dgm:pt modelId="{391969D6-57FD-4061-825A-D59366C014A1}">
      <dgm:prSet phldrT="[Text]"/>
      <dgm:spPr/>
      <dgm:t>
        <a:bodyPr/>
        <a:lstStyle/>
        <a:p>
          <a:r>
            <a:rPr lang="en-US" dirty="0">
              <a:solidFill>
                <a:schemeClr val="tx1"/>
              </a:solidFill>
              <a:effectLst>
                <a:outerShdw blurRad="38100" dist="38100" dir="2700000" algn="tl">
                  <a:srgbClr val="000000">
                    <a:alpha val="43137"/>
                  </a:srgbClr>
                </a:outerShdw>
              </a:effectLst>
            </a:rPr>
            <a:t>Others</a:t>
          </a:r>
          <a:endParaRPr lang="en-IN" dirty="0">
            <a:solidFill>
              <a:schemeClr val="tx1"/>
            </a:solidFill>
            <a:effectLst>
              <a:outerShdw blurRad="38100" dist="38100" dir="2700000" algn="tl">
                <a:srgbClr val="000000">
                  <a:alpha val="43137"/>
                </a:srgbClr>
              </a:outerShdw>
            </a:effectLst>
          </a:endParaRPr>
        </a:p>
      </dgm:t>
    </dgm:pt>
    <dgm:pt modelId="{4E309C43-D5AC-418E-A02D-971CF06CEC9C}" type="parTrans" cxnId="{CCC59022-9F5E-4A98-BC48-C5D738289E41}">
      <dgm:prSet/>
      <dgm:spPr/>
      <dgm:t>
        <a:bodyPr/>
        <a:lstStyle/>
        <a:p>
          <a:endParaRPr lang="en-IN"/>
        </a:p>
      </dgm:t>
    </dgm:pt>
    <dgm:pt modelId="{307BA409-5546-4BDC-A9B1-2A98A3D86A8E}" type="sibTrans" cxnId="{CCC59022-9F5E-4A98-BC48-C5D738289E41}">
      <dgm:prSet/>
      <dgm:spPr/>
      <dgm:t>
        <a:bodyPr/>
        <a:lstStyle/>
        <a:p>
          <a:endParaRPr lang="en-IN"/>
        </a:p>
      </dgm:t>
    </dgm:pt>
    <dgm:pt modelId="{169CE1A9-FAB1-4A27-94E8-B85DD1D4F987}">
      <dgm:prSet phldrT="[Text]"/>
      <dgm:spPr/>
      <dgm:t>
        <a:bodyPr/>
        <a:lstStyle/>
        <a:p>
          <a:r>
            <a:rPr lang="en-US" dirty="0"/>
            <a:t>Flatten</a:t>
          </a:r>
          <a:endParaRPr lang="en-IN" dirty="0"/>
        </a:p>
      </dgm:t>
    </dgm:pt>
    <dgm:pt modelId="{5D1407C8-4782-4690-9E50-0A6A7CB45934}" type="sibTrans" cxnId="{BA975D4E-AFD4-4AE5-9C4C-36DD40948C47}">
      <dgm:prSet/>
      <dgm:spPr/>
      <dgm:t>
        <a:bodyPr/>
        <a:lstStyle/>
        <a:p>
          <a:endParaRPr lang="en-IN"/>
        </a:p>
      </dgm:t>
    </dgm:pt>
    <dgm:pt modelId="{439DDFC7-28A2-44AD-A2D7-21387D51FA7A}" type="parTrans" cxnId="{BA975D4E-AFD4-4AE5-9C4C-36DD40948C47}">
      <dgm:prSet/>
      <dgm:spPr/>
      <dgm:t>
        <a:bodyPr/>
        <a:lstStyle/>
        <a:p>
          <a:endParaRPr lang="en-IN"/>
        </a:p>
      </dgm:t>
    </dgm:pt>
    <dgm:pt modelId="{330E97FA-D4E1-4C99-B43F-E255C96E6D8A}">
      <dgm:prSet phldrT="[Text]"/>
      <dgm:spPr/>
      <dgm:t>
        <a:bodyPr/>
        <a:lstStyle/>
        <a:p>
          <a:r>
            <a:rPr lang="en-US" dirty="0"/>
            <a:t>Conv2D</a:t>
          </a:r>
          <a:endParaRPr lang="en-IN" dirty="0"/>
        </a:p>
      </dgm:t>
    </dgm:pt>
    <dgm:pt modelId="{C9FDE13C-727D-424B-84F6-96D30FF18D29}" type="sibTrans" cxnId="{C247253B-0C2C-42C1-B1E8-0BD0BE7BBDAF}">
      <dgm:prSet/>
      <dgm:spPr/>
      <dgm:t>
        <a:bodyPr/>
        <a:lstStyle/>
        <a:p>
          <a:endParaRPr lang="en-IN"/>
        </a:p>
      </dgm:t>
    </dgm:pt>
    <dgm:pt modelId="{C6EE3B16-08FA-43C1-80DE-A2D8E0042623}" type="parTrans" cxnId="{C247253B-0C2C-42C1-B1E8-0BD0BE7BBDAF}">
      <dgm:prSet/>
      <dgm:spPr/>
      <dgm:t>
        <a:bodyPr/>
        <a:lstStyle/>
        <a:p>
          <a:endParaRPr lang="en-IN"/>
        </a:p>
      </dgm:t>
    </dgm:pt>
    <dgm:pt modelId="{53504A64-622A-4CED-AA58-F4EB240FA1C2}">
      <dgm:prSet phldrT="[Text]"/>
      <dgm:spPr/>
      <dgm:t>
        <a:bodyPr/>
        <a:lstStyle/>
        <a:p>
          <a:r>
            <a:rPr lang="en-US" dirty="0"/>
            <a:t>MaxPooling2D </a:t>
          </a:r>
          <a:endParaRPr lang="en-IN" dirty="0"/>
        </a:p>
      </dgm:t>
    </dgm:pt>
    <dgm:pt modelId="{CAC4F45D-E1A3-4CC9-9BCD-2314FBF23D56}" type="sibTrans" cxnId="{21362DD1-6EB8-47EE-A306-CF96D07D21C3}">
      <dgm:prSet/>
      <dgm:spPr/>
      <dgm:t>
        <a:bodyPr/>
        <a:lstStyle/>
        <a:p>
          <a:endParaRPr lang="en-IN"/>
        </a:p>
      </dgm:t>
    </dgm:pt>
    <dgm:pt modelId="{BD6C2C44-7E70-4D2D-A904-4F0E43A90731}" type="parTrans" cxnId="{21362DD1-6EB8-47EE-A306-CF96D07D21C3}">
      <dgm:prSet/>
      <dgm:spPr/>
      <dgm:t>
        <a:bodyPr/>
        <a:lstStyle/>
        <a:p>
          <a:endParaRPr lang="en-IN"/>
        </a:p>
      </dgm:t>
    </dgm:pt>
    <dgm:pt modelId="{D23F41BB-F726-4940-9BB7-9DBF99F236D8}">
      <dgm:prSet phldrT="[Text]"/>
      <dgm:spPr/>
      <dgm:t>
        <a:bodyPr/>
        <a:lstStyle/>
        <a:p>
          <a:r>
            <a:rPr lang="en-US" dirty="0" err="1"/>
            <a:t>ImageDataGenerator</a:t>
          </a:r>
          <a:endParaRPr lang="en-IN" dirty="0"/>
        </a:p>
      </dgm:t>
    </dgm:pt>
    <dgm:pt modelId="{A4F18A35-1120-4C25-9D99-A2A9A0FB86F1}" type="sibTrans" cxnId="{611FAB07-9F19-430C-AD59-C174118120C7}">
      <dgm:prSet/>
      <dgm:spPr/>
      <dgm:t>
        <a:bodyPr/>
        <a:lstStyle/>
        <a:p>
          <a:endParaRPr lang="en-IN"/>
        </a:p>
      </dgm:t>
    </dgm:pt>
    <dgm:pt modelId="{A8FDC9BD-2993-4CF8-A1D2-E7F404AE427A}" type="parTrans" cxnId="{611FAB07-9F19-430C-AD59-C174118120C7}">
      <dgm:prSet/>
      <dgm:spPr/>
      <dgm:t>
        <a:bodyPr/>
        <a:lstStyle/>
        <a:p>
          <a:endParaRPr lang="en-IN"/>
        </a:p>
      </dgm:t>
    </dgm:pt>
    <dgm:pt modelId="{3FFB9885-B82D-43B3-8314-8232E749E136}" type="pres">
      <dgm:prSet presAssocID="{8746C337-87BC-4258-A3E4-AE7ADD39C37B}" presName="Name0" presStyleCnt="0">
        <dgm:presLayoutVars>
          <dgm:dir/>
          <dgm:animLvl val="lvl"/>
          <dgm:resizeHandles val="exact"/>
        </dgm:presLayoutVars>
      </dgm:prSet>
      <dgm:spPr/>
    </dgm:pt>
    <dgm:pt modelId="{49771C7B-DAFB-4B3F-8270-B5A97D579455}" type="pres">
      <dgm:prSet presAssocID="{7B68317C-B736-4A84-B575-F062A04A93B6}" presName="composite" presStyleCnt="0"/>
      <dgm:spPr/>
    </dgm:pt>
    <dgm:pt modelId="{192D7FFF-9126-40D9-B8EC-6EF70E4A49A4}" type="pres">
      <dgm:prSet presAssocID="{7B68317C-B736-4A84-B575-F062A04A93B6}" presName="parTx" presStyleLbl="alignNode1" presStyleIdx="0" presStyleCnt="2">
        <dgm:presLayoutVars>
          <dgm:chMax val="0"/>
          <dgm:chPref val="0"/>
          <dgm:bulletEnabled val="1"/>
        </dgm:presLayoutVars>
      </dgm:prSet>
      <dgm:spPr/>
    </dgm:pt>
    <dgm:pt modelId="{25726433-22EC-4413-8089-55DF6B992835}" type="pres">
      <dgm:prSet presAssocID="{7B68317C-B736-4A84-B575-F062A04A93B6}" presName="desTx" presStyleLbl="alignAccFollowNode1" presStyleIdx="0" presStyleCnt="2">
        <dgm:presLayoutVars>
          <dgm:bulletEnabled val="1"/>
        </dgm:presLayoutVars>
      </dgm:prSet>
      <dgm:spPr/>
    </dgm:pt>
    <dgm:pt modelId="{0632923C-6366-4A63-B114-0D22B595C265}" type="pres">
      <dgm:prSet presAssocID="{E6B763D2-B14C-4939-A49B-B1990942F7BE}" presName="space" presStyleCnt="0"/>
      <dgm:spPr/>
    </dgm:pt>
    <dgm:pt modelId="{5825AA89-5484-42B3-ABB1-6A3ED9E034AC}" type="pres">
      <dgm:prSet presAssocID="{391969D6-57FD-4061-825A-D59366C014A1}" presName="composite" presStyleCnt="0"/>
      <dgm:spPr/>
    </dgm:pt>
    <dgm:pt modelId="{847D37BC-EA84-4495-810D-6C3711B6D382}" type="pres">
      <dgm:prSet presAssocID="{391969D6-57FD-4061-825A-D59366C014A1}" presName="parTx" presStyleLbl="alignNode1" presStyleIdx="1" presStyleCnt="2">
        <dgm:presLayoutVars>
          <dgm:chMax val="0"/>
          <dgm:chPref val="0"/>
          <dgm:bulletEnabled val="1"/>
        </dgm:presLayoutVars>
      </dgm:prSet>
      <dgm:spPr/>
    </dgm:pt>
    <dgm:pt modelId="{43627232-B6D6-4619-B7CE-1F522802C7B9}" type="pres">
      <dgm:prSet presAssocID="{391969D6-57FD-4061-825A-D59366C014A1}" presName="desTx" presStyleLbl="alignAccFollowNode1" presStyleIdx="1" presStyleCnt="2">
        <dgm:presLayoutVars>
          <dgm:bulletEnabled val="1"/>
        </dgm:presLayoutVars>
      </dgm:prSet>
      <dgm:spPr/>
    </dgm:pt>
  </dgm:ptLst>
  <dgm:cxnLst>
    <dgm:cxn modelId="{611FAB07-9F19-430C-AD59-C174118120C7}" srcId="{7B68317C-B736-4A84-B575-F062A04A93B6}" destId="{D23F41BB-F726-4940-9BB7-9DBF99F236D8}" srcOrd="8" destOrd="0" parTransId="{A8FDC9BD-2993-4CF8-A1D2-E7F404AE427A}" sibTransId="{A4F18A35-1120-4C25-9D99-A2A9A0FB86F1}"/>
    <dgm:cxn modelId="{CCC59022-9F5E-4A98-BC48-C5D738289E41}" srcId="{8746C337-87BC-4258-A3E4-AE7ADD39C37B}" destId="{391969D6-57FD-4061-825A-D59366C014A1}" srcOrd="1" destOrd="0" parTransId="{4E309C43-D5AC-418E-A02D-971CF06CEC9C}" sibTransId="{307BA409-5546-4BDC-A9B1-2A98A3D86A8E}"/>
    <dgm:cxn modelId="{75AAEC22-1DF3-49DB-AAD9-A7E2B0B127AC}" type="presOf" srcId="{3F06AF54-F0A1-4D3B-A484-0A855319195B}" destId="{43627232-B6D6-4619-B7CE-1F522802C7B9}" srcOrd="0" destOrd="4" presId="urn:microsoft.com/office/officeart/2005/8/layout/hList1"/>
    <dgm:cxn modelId="{600E3C34-C525-466D-A7B4-DB729FA78041}" type="presOf" srcId="{57AD4B52-EB2F-438B-9CAB-321740EFD58B}" destId="{43627232-B6D6-4619-B7CE-1F522802C7B9}" srcOrd="0" destOrd="3" presId="urn:microsoft.com/office/officeart/2005/8/layout/hList1"/>
    <dgm:cxn modelId="{7F7F7E38-3125-430C-8091-B0C96D3C56C8}" srcId="{391969D6-57FD-4061-825A-D59366C014A1}" destId="{88AF17AC-DBCA-44ED-9F21-D130C05A0C5C}" srcOrd="2" destOrd="0" parTransId="{5AF452E4-5AEE-47E9-BD39-3FF5B0649116}" sibTransId="{C77AB963-8509-4799-996F-2B39B8DFD718}"/>
    <dgm:cxn modelId="{58B3B838-5422-4C19-B323-956C3EC64B55}" type="presOf" srcId="{2E97F698-B7E4-40CA-9DED-87C974C5FDBC}" destId="{43627232-B6D6-4619-B7CE-1F522802C7B9}" srcOrd="0" destOrd="6" presId="urn:microsoft.com/office/officeart/2005/8/layout/hList1"/>
    <dgm:cxn modelId="{EBBF043B-B45B-46D6-874B-5AE619CD510C}" srcId="{7B68317C-B736-4A84-B575-F062A04A93B6}" destId="{3CD4D47E-BAEC-40A3-B7B5-A5724203EF7D}" srcOrd="1" destOrd="0" parTransId="{2C8832B7-B2D4-43FB-B2F8-B74F2EE4691B}" sibTransId="{37A2A955-8FE9-4A44-A01E-5CF7FDE0552B}"/>
    <dgm:cxn modelId="{C247253B-0C2C-42C1-B1E8-0BD0BE7BBDAF}" srcId="{7B68317C-B736-4A84-B575-F062A04A93B6}" destId="{330E97FA-D4E1-4C99-B43F-E255C96E6D8A}" srcOrd="6" destOrd="0" parTransId="{C6EE3B16-08FA-43C1-80DE-A2D8E0042623}" sibTransId="{C9FDE13C-727D-424B-84F6-96D30FF18D29}"/>
    <dgm:cxn modelId="{E3C89646-B225-4F7A-92E2-58980F2E24F0}" srcId="{391969D6-57FD-4061-825A-D59366C014A1}" destId="{94F1F86D-7FF2-46BD-9824-B3D754612EE8}" srcOrd="1" destOrd="0" parTransId="{D5C96C1B-AD04-4DEB-9CD5-208CE7327473}" sibTransId="{C4CC0560-71A6-4AFC-9DD3-82FB175FE31F}"/>
    <dgm:cxn modelId="{56EF7A68-DD09-412A-A6C7-77B4664BD716}" type="presOf" srcId="{169CE1A9-FAB1-4A27-94E8-B85DD1D4F987}" destId="{25726433-22EC-4413-8089-55DF6B992835}" srcOrd="0" destOrd="5" presId="urn:microsoft.com/office/officeart/2005/8/layout/hList1"/>
    <dgm:cxn modelId="{BA975D4E-AFD4-4AE5-9C4C-36DD40948C47}" srcId="{7B68317C-B736-4A84-B575-F062A04A93B6}" destId="{169CE1A9-FAB1-4A27-94E8-B85DD1D4F987}" srcOrd="5" destOrd="0" parTransId="{439DDFC7-28A2-44AD-A2D7-21387D51FA7A}" sibTransId="{5D1407C8-4782-4690-9E50-0A6A7CB45934}"/>
    <dgm:cxn modelId="{23235772-6C9A-43FA-9B1E-37589FF6303D}" srcId="{7B68317C-B736-4A84-B575-F062A04A93B6}" destId="{1CAB086F-CDE6-4314-B758-936A59CC89FE}" srcOrd="4" destOrd="0" parTransId="{2E497AC0-2DB2-470F-A04B-9276392053BF}" sibTransId="{D6D6A7D8-3287-4687-83E6-AD80DCA09DB1}"/>
    <dgm:cxn modelId="{DC2E0956-ECBB-484B-944C-CAC5778C0658}" type="presOf" srcId="{8746C337-87BC-4258-A3E4-AE7ADD39C37B}" destId="{3FFB9885-B82D-43B3-8314-8232E749E136}" srcOrd="0" destOrd="0" presId="urn:microsoft.com/office/officeart/2005/8/layout/hList1"/>
    <dgm:cxn modelId="{3C60C059-7E02-46AB-98D8-602D397BB563}" srcId="{7B68317C-B736-4A84-B575-F062A04A93B6}" destId="{BA87DCBF-20BD-4A96-AA46-4F6B88269261}" srcOrd="2" destOrd="0" parTransId="{171D26D5-EDDA-4B5D-AD1B-FEBD5D0A1AB4}" sibTransId="{B9D4F013-A884-4DF7-8013-8A852881BBA7}"/>
    <dgm:cxn modelId="{30823781-BF59-4C30-B55A-47D3DA9F3B94}" type="presOf" srcId="{0D7EB23C-11D6-40AF-8B81-CE9EC624B617}" destId="{43627232-B6D6-4619-B7CE-1F522802C7B9}" srcOrd="0" destOrd="7" presId="urn:microsoft.com/office/officeart/2005/8/layout/hList1"/>
    <dgm:cxn modelId="{9FABB289-B58A-4B0B-B1E3-DD990D69A2B5}" type="presOf" srcId="{85CB630F-2AE9-4606-A068-80CAEBF685EC}" destId="{43627232-B6D6-4619-B7CE-1F522802C7B9}" srcOrd="0" destOrd="0" presId="urn:microsoft.com/office/officeart/2005/8/layout/hList1"/>
    <dgm:cxn modelId="{6A878D91-E665-406B-9043-9147385F65C2}" srcId="{8746C337-87BC-4258-A3E4-AE7ADD39C37B}" destId="{7B68317C-B736-4A84-B575-F062A04A93B6}" srcOrd="0" destOrd="0" parTransId="{3A87D516-D9CE-4D8A-B37C-E4852406C589}" sibTransId="{E6B763D2-B14C-4939-A49B-B1990942F7BE}"/>
    <dgm:cxn modelId="{0D68539D-B176-417F-B8CB-97370CDD817E}" srcId="{391969D6-57FD-4061-825A-D59366C014A1}" destId="{A42404DE-7BF7-495A-B68C-D35C563EC9FF}" srcOrd="5" destOrd="0" parTransId="{44D15574-206F-4734-A1B7-47A154EDCE44}" sibTransId="{A1640EE9-1E8D-4D79-9DDF-D1A21F101EFF}"/>
    <dgm:cxn modelId="{73C40D9E-DAC7-4DC7-8D94-B9E5C93B64C8}" type="presOf" srcId="{330E97FA-D4E1-4C99-B43F-E255C96E6D8A}" destId="{25726433-22EC-4413-8089-55DF6B992835}" srcOrd="0" destOrd="6" presId="urn:microsoft.com/office/officeart/2005/8/layout/hList1"/>
    <dgm:cxn modelId="{0FE4F4A1-57D6-4F5C-99C4-3CC01812FB61}" srcId="{391969D6-57FD-4061-825A-D59366C014A1}" destId="{0D7EB23C-11D6-40AF-8B81-CE9EC624B617}" srcOrd="7" destOrd="0" parTransId="{A61B7004-6583-4580-89A3-D9133CB37E8A}" sibTransId="{D4B28AFD-BF71-4499-9529-58DE9FE863C1}"/>
    <dgm:cxn modelId="{C80920A6-C61F-457A-812D-52FF58EB363A}" type="presOf" srcId="{94F1F86D-7FF2-46BD-9824-B3D754612EE8}" destId="{43627232-B6D6-4619-B7CE-1F522802C7B9}" srcOrd="0" destOrd="1" presId="urn:microsoft.com/office/officeart/2005/8/layout/hList1"/>
    <dgm:cxn modelId="{5225B4A7-A4A0-4F32-8FE5-7F1A86A1A824}" type="presOf" srcId="{1CAB086F-CDE6-4314-B758-936A59CC89FE}" destId="{25726433-22EC-4413-8089-55DF6B992835}" srcOrd="0" destOrd="4" presId="urn:microsoft.com/office/officeart/2005/8/layout/hList1"/>
    <dgm:cxn modelId="{FABB8AAC-7181-4093-980A-B63FA6EAC36D}" srcId="{391969D6-57FD-4061-825A-D59366C014A1}" destId="{2E97F698-B7E4-40CA-9DED-87C974C5FDBC}" srcOrd="6" destOrd="0" parTransId="{B5CF2B7A-4B42-4463-8F27-6604C5BC5F06}" sibTransId="{821EB1D7-7823-41AA-B9E2-9A350F1FBD9D}"/>
    <dgm:cxn modelId="{DD4CB9AD-3336-4105-A3A0-E27C88BD6FD1}" type="presOf" srcId="{88AF17AC-DBCA-44ED-9F21-D130C05A0C5C}" destId="{43627232-B6D6-4619-B7CE-1F522802C7B9}" srcOrd="0" destOrd="2" presId="urn:microsoft.com/office/officeart/2005/8/layout/hList1"/>
    <dgm:cxn modelId="{5C1A1DBC-9847-480E-A7E0-F0F580D2A3B1}" type="presOf" srcId="{53504A64-622A-4CED-AA58-F4EB240FA1C2}" destId="{25726433-22EC-4413-8089-55DF6B992835}" srcOrd="0" destOrd="7" presId="urn:microsoft.com/office/officeart/2005/8/layout/hList1"/>
    <dgm:cxn modelId="{51EAF8BE-3664-4D2C-A204-243F68970BC6}" type="presOf" srcId="{3CD4D47E-BAEC-40A3-B7B5-A5724203EF7D}" destId="{25726433-22EC-4413-8089-55DF6B992835}" srcOrd="0" destOrd="1" presId="urn:microsoft.com/office/officeart/2005/8/layout/hList1"/>
    <dgm:cxn modelId="{EA0E37BF-8314-47B5-8FD2-4009FE9F89D3}" type="presOf" srcId="{91FC87CB-BBB9-4F20-8C5F-6B4086E32F85}" destId="{25726433-22EC-4413-8089-55DF6B992835}" srcOrd="0" destOrd="0" presId="urn:microsoft.com/office/officeart/2005/8/layout/hList1"/>
    <dgm:cxn modelId="{38BBFEC1-BBB5-437E-81FC-B8334C1A3A90}" type="presOf" srcId="{7B68317C-B736-4A84-B575-F062A04A93B6}" destId="{192D7FFF-9126-40D9-B8EC-6EF70E4A49A4}" srcOrd="0" destOrd="0" presId="urn:microsoft.com/office/officeart/2005/8/layout/hList1"/>
    <dgm:cxn modelId="{B57495C8-E4B0-4B24-9125-D4A0AF86524A}" srcId="{7B68317C-B736-4A84-B575-F062A04A93B6}" destId="{3BAC9010-ED2D-47CD-B35A-D5FC76C65E76}" srcOrd="3" destOrd="0" parTransId="{F70586F8-F9F6-47E7-8968-7B68F3DE9175}" sibTransId="{159AA29B-1052-4442-814F-F8EB34675AB8}"/>
    <dgm:cxn modelId="{2B969FC8-6443-4716-8367-76CD0268E0E5}" srcId="{391969D6-57FD-4061-825A-D59366C014A1}" destId="{3F06AF54-F0A1-4D3B-A484-0A855319195B}" srcOrd="4" destOrd="0" parTransId="{3525BB25-995F-4578-9371-5C09B244F065}" sibTransId="{53425703-EB3D-4831-9723-E764026E1F37}"/>
    <dgm:cxn modelId="{212CDFCB-A5C7-4720-AF32-F97EAB444843}" type="presOf" srcId="{391969D6-57FD-4061-825A-D59366C014A1}" destId="{847D37BC-EA84-4495-810D-6C3711B6D382}" srcOrd="0" destOrd="0" presId="urn:microsoft.com/office/officeart/2005/8/layout/hList1"/>
    <dgm:cxn modelId="{960C01CC-D902-483C-828E-66871834998A}" srcId="{391969D6-57FD-4061-825A-D59366C014A1}" destId="{85CB630F-2AE9-4606-A068-80CAEBF685EC}" srcOrd="0" destOrd="0" parTransId="{9B0165C3-77FD-446B-A916-115BD826D41B}" sibTransId="{FFFDE3B3-6D06-457E-90EF-2377A5A62D19}"/>
    <dgm:cxn modelId="{5C93B2D0-36FB-4CAD-B72D-A9D606D49890}" type="presOf" srcId="{A42404DE-7BF7-495A-B68C-D35C563EC9FF}" destId="{43627232-B6D6-4619-B7CE-1F522802C7B9}" srcOrd="0" destOrd="5" presId="urn:microsoft.com/office/officeart/2005/8/layout/hList1"/>
    <dgm:cxn modelId="{21362DD1-6EB8-47EE-A306-CF96D07D21C3}" srcId="{7B68317C-B736-4A84-B575-F062A04A93B6}" destId="{53504A64-622A-4CED-AA58-F4EB240FA1C2}" srcOrd="7" destOrd="0" parTransId="{BD6C2C44-7E70-4D2D-A904-4F0E43A90731}" sibTransId="{CAC4F45D-E1A3-4CC9-9BCD-2314FBF23D56}"/>
    <dgm:cxn modelId="{3504A7D6-74E6-4132-A963-632BFE87C92B}" type="presOf" srcId="{BA87DCBF-20BD-4A96-AA46-4F6B88269261}" destId="{25726433-22EC-4413-8089-55DF6B992835}" srcOrd="0" destOrd="2" presId="urn:microsoft.com/office/officeart/2005/8/layout/hList1"/>
    <dgm:cxn modelId="{55A432DE-E859-4223-A382-2089C65F31A1}" type="presOf" srcId="{D23F41BB-F726-4940-9BB7-9DBF99F236D8}" destId="{25726433-22EC-4413-8089-55DF6B992835}" srcOrd="0" destOrd="8" presId="urn:microsoft.com/office/officeart/2005/8/layout/hList1"/>
    <dgm:cxn modelId="{437262DE-68CB-428B-B484-F90DBE4B1B2D}" srcId="{391969D6-57FD-4061-825A-D59366C014A1}" destId="{57AD4B52-EB2F-438B-9CAB-321740EFD58B}" srcOrd="3" destOrd="0" parTransId="{12C41F1D-9E5C-4F8E-A65B-7D21DBAEF454}" sibTransId="{78396030-D8EF-4064-BB5C-0A4B9D03CD87}"/>
    <dgm:cxn modelId="{37A534E0-9298-4F68-BBD7-1380C83D39B6}" type="presOf" srcId="{3BAC9010-ED2D-47CD-B35A-D5FC76C65E76}" destId="{25726433-22EC-4413-8089-55DF6B992835}" srcOrd="0" destOrd="3" presId="urn:microsoft.com/office/officeart/2005/8/layout/hList1"/>
    <dgm:cxn modelId="{50F776FB-CD8D-4096-9451-7B7CBA8DF3CE}" srcId="{7B68317C-B736-4A84-B575-F062A04A93B6}" destId="{91FC87CB-BBB9-4F20-8C5F-6B4086E32F85}" srcOrd="0" destOrd="0" parTransId="{6E7769D0-AD0F-45D1-9D28-AD25A1D5AE8E}" sibTransId="{0A4B0850-ED07-4FC5-8ED7-BF40D082657C}"/>
    <dgm:cxn modelId="{CEDC0C92-F75E-4E0A-B3B6-A42067D4EBC6}" type="presParOf" srcId="{3FFB9885-B82D-43B3-8314-8232E749E136}" destId="{49771C7B-DAFB-4B3F-8270-B5A97D579455}" srcOrd="0" destOrd="0" presId="urn:microsoft.com/office/officeart/2005/8/layout/hList1"/>
    <dgm:cxn modelId="{DF983350-653C-4C1B-99D2-725D0C6BDFA8}" type="presParOf" srcId="{49771C7B-DAFB-4B3F-8270-B5A97D579455}" destId="{192D7FFF-9126-40D9-B8EC-6EF70E4A49A4}" srcOrd="0" destOrd="0" presId="urn:microsoft.com/office/officeart/2005/8/layout/hList1"/>
    <dgm:cxn modelId="{E6BCBD5F-E9A3-41BA-A30F-C24F23E4F000}" type="presParOf" srcId="{49771C7B-DAFB-4B3F-8270-B5A97D579455}" destId="{25726433-22EC-4413-8089-55DF6B992835}" srcOrd="1" destOrd="0" presId="urn:microsoft.com/office/officeart/2005/8/layout/hList1"/>
    <dgm:cxn modelId="{2C5E1A8A-1613-43B3-A08C-CFAF3A70561B}" type="presParOf" srcId="{3FFB9885-B82D-43B3-8314-8232E749E136}" destId="{0632923C-6366-4A63-B114-0D22B595C265}" srcOrd="1" destOrd="0" presId="urn:microsoft.com/office/officeart/2005/8/layout/hList1"/>
    <dgm:cxn modelId="{2750AD39-8E4D-4B41-A561-953BB2045F55}" type="presParOf" srcId="{3FFB9885-B82D-43B3-8314-8232E749E136}" destId="{5825AA89-5484-42B3-ABB1-6A3ED9E034AC}" srcOrd="2" destOrd="0" presId="urn:microsoft.com/office/officeart/2005/8/layout/hList1"/>
    <dgm:cxn modelId="{D2250F27-C8FA-44C4-9E0D-FFF1EC9F3FC0}" type="presParOf" srcId="{5825AA89-5484-42B3-ABB1-6A3ED9E034AC}" destId="{847D37BC-EA84-4495-810D-6C3711B6D382}" srcOrd="0" destOrd="0" presId="urn:microsoft.com/office/officeart/2005/8/layout/hList1"/>
    <dgm:cxn modelId="{B98476C4-68FC-4288-837A-8E1AF8265F4A}" type="presParOf" srcId="{5825AA89-5484-42B3-ABB1-6A3ED9E034AC}" destId="{43627232-B6D6-4619-B7CE-1F522802C7B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D7FFF-9126-40D9-B8EC-6EF70E4A49A4}">
      <dsp:nvSpPr>
        <dsp:cNvPr id="0" name=""/>
        <dsp:cNvSpPr/>
      </dsp:nvSpPr>
      <dsp:spPr>
        <a:xfrm>
          <a:off x="27" y="277673"/>
          <a:ext cx="2675721" cy="547200"/>
        </a:xfrm>
        <a:prstGeom prst="rect">
          <a:avLst/>
        </a:prstGeom>
        <a:gradFill rotWithShape="0">
          <a:gsLst>
            <a:gs pos="0">
              <a:schemeClr val="accent2">
                <a:shade val="80000"/>
                <a:hueOff val="0"/>
                <a:satOff val="0"/>
                <a:lumOff val="0"/>
                <a:alphaOff val="0"/>
                <a:shade val="85000"/>
                <a:satMod val="130000"/>
              </a:schemeClr>
            </a:gs>
            <a:gs pos="34000">
              <a:schemeClr val="accent2">
                <a:shade val="80000"/>
                <a:hueOff val="0"/>
                <a:satOff val="0"/>
                <a:lumOff val="0"/>
                <a:alphaOff val="0"/>
                <a:shade val="87000"/>
                <a:satMod val="125000"/>
              </a:schemeClr>
            </a:gs>
            <a:gs pos="70000">
              <a:schemeClr val="accent2">
                <a:shade val="80000"/>
                <a:hueOff val="0"/>
                <a:satOff val="0"/>
                <a:lumOff val="0"/>
                <a:alphaOff val="0"/>
                <a:tint val="100000"/>
                <a:shade val="90000"/>
                <a:satMod val="130000"/>
              </a:schemeClr>
            </a:gs>
            <a:gs pos="100000">
              <a:schemeClr val="accent2">
                <a:shade val="8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effectLst>
                <a:outerShdw blurRad="38100" dist="38100" dir="2700000" algn="tl">
                  <a:srgbClr val="000000">
                    <a:alpha val="43137"/>
                  </a:srgbClr>
                </a:outerShdw>
              </a:effectLst>
            </a:rPr>
            <a:t>Keras</a:t>
          </a:r>
          <a:endParaRPr lang="en-IN" sz="1900" kern="1200" dirty="0">
            <a:solidFill>
              <a:schemeClr val="tx1"/>
            </a:solidFill>
            <a:effectLst>
              <a:outerShdw blurRad="38100" dist="38100" dir="2700000" algn="tl">
                <a:srgbClr val="000000">
                  <a:alpha val="43137"/>
                </a:srgbClr>
              </a:outerShdw>
            </a:effectLst>
          </a:endParaRPr>
        </a:p>
      </dsp:txBody>
      <dsp:txXfrm>
        <a:off x="27" y="277673"/>
        <a:ext cx="2675721" cy="547200"/>
      </dsp:txXfrm>
    </dsp:sp>
    <dsp:sp modelId="{25726433-22EC-4413-8089-55DF6B992835}">
      <dsp:nvSpPr>
        <dsp:cNvPr id="0" name=""/>
        <dsp:cNvSpPr/>
      </dsp:nvSpPr>
      <dsp:spPr>
        <a:xfrm>
          <a:off x="27" y="824873"/>
          <a:ext cx="2675721" cy="281636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Sequential</a:t>
          </a:r>
          <a:endParaRPr lang="en-IN" sz="1900" kern="1200" dirty="0"/>
        </a:p>
        <a:p>
          <a:pPr marL="171450" lvl="1" indent="-171450" algn="l" defTabSz="844550">
            <a:lnSpc>
              <a:spcPct val="90000"/>
            </a:lnSpc>
            <a:spcBef>
              <a:spcPct val="0"/>
            </a:spcBef>
            <a:spcAft>
              <a:spcPct val="15000"/>
            </a:spcAft>
            <a:buChar char="•"/>
          </a:pPr>
          <a:r>
            <a:rPr lang="en-US" sz="1900" kern="1200" dirty="0"/>
            <a:t>Dense</a:t>
          </a:r>
          <a:endParaRPr lang="en-IN" sz="1900" kern="1200" dirty="0"/>
        </a:p>
        <a:p>
          <a:pPr marL="171450" lvl="1" indent="-171450" algn="l" defTabSz="844550">
            <a:lnSpc>
              <a:spcPct val="90000"/>
            </a:lnSpc>
            <a:spcBef>
              <a:spcPct val="0"/>
            </a:spcBef>
            <a:spcAft>
              <a:spcPct val="15000"/>
            </a:spcAft>
            <a:buChar char="•"/>
          </a:pPr>
          <a:r>
            <a:rPr lang="en-US" sz="1900" kern="1200" dirty="0"/>
            <a:t>Adam</a:t>
          </a:r>
          <a:endParaRPr lang="en-IN" sz="1900" kern="1200" dirty="0"/>
        </a:p>
        <a:p>
          <a:pPr marL="171450" lvl="1" indent="-171450" algn="l" defTabSz="844550">
            <a:lnSpc>
              <a:spcPct val="90000"/>
            </a:lnSpc>
            <a:spcBef>
              <a:spcPct val="0"/>
            </a:spcBef>
            <a:spcAft>
              <a:spcPct val="15000"/>
            </a:spcAft>
            <a:buChar char="•"/>
          </a:pPr>
          <a:r>
            <a:rPr lang="en-US" sz="1900" kern="1200" dirty="0"/>
            <a:t>Categorical</a:t>
          </a:r>
          <a:endParaRPr lang="en-IN" sz="1900" kern="1200" dirty="0"/>
        </a:p>
        <a:p>
          <a:pPr marL="171450" lvl="1" indent="-171450" algn="l" defTabSz="844550">
            <a:lnSpc>
              <a:spcPct val="90000"/>
            </a:lnSpc>
            <a:spcBef>
              <a:spcPct val="0"/>
            </a:spcBef>
            <a:spcAft>
              <a:spcPct val="15000"/>
            </a:spcAft>
            <a:buChar char="•"/>
          </a:pPr>
          <a:r>
            <a:rPr lang="en-US" sz="1900" kern="1200" dirty="0"/>
            <a:t>Dropout</a:t>
          </a:r>
          <a:endParaRPr lang="en-IN" sz="1900" kern="1200" dirty="0"/>
        </a:p>
        <a:p>
          <a:pPr marL="171450" lvl="1" indent="-171450" algn="l" defTabSz="844550">
            <a:lnSpc>
              <a:spcPct val="90000"/>
            </a:lnSpc>
            <a:spcBef>
              <a:spcPct val="0"/>
            </a:spcBef>
            <a:spcAft>
              <a:spcPct val="15000"/>
            </a:spcAft>
            <a:buChar char="•"/>
          </a:pPr>
          <a:r>
            <a:rPr lang="en-US" sz="1900" kern="1200" dirty="0"/>
            <a:t>Flatten</a:t>
          </a:r>
          <a:endParaRPr lang="en-IN" sz="1900" kern="1200" dirty="0"/>
        </a:p>
        <a:p>
          <a:pPr marL="171450" lvl="1" indent="-171450" algn="l" defTabSz="844550">
            <a:lnSpc>
              <a:spcPct val="90000"/>
            </a:lnSpc>
            <a:spcBef>
              <a:spcPct val="0"/>
            </a:spcBef>
            <a:spcAft>
              <a:spcPct val="15000"/>
            </a:spcAft>
            <a:buChar char="•"/>
          </a:pPr>
          <a:r>
            <a:rPr lang="en-US" sz="1900" kern="1200" dirty="0"/>
            <a:t>Conv2D</a:t>
          </a:r>
          <a:endParaRPr lang="en-IN" sz="1900" kern="1200" dirty="0"/>
        </a:p>
        <a:p>
          <a:pPr marL="171450" lvl="1" indent="-171450" algn="l" defTabSz="844550">
            <a:lnSpc>
              <a:spcPct val="90000"/>
            </a:lnSpc>
            <a:spcBef>
              <a:spcPct val="0"/>
            </a:spcBef>
            <a:spcAft>
              <a:spcPct val="15000"/>
            </a:spcAft>
            <a:buChar char="•"/>
          </a:pPr>
          <a:r>
            <a:rPr lang="en-US" sz="1900" kern="1200" dirty="0"/>
            <a:t>MaxPooling2D </a:t>
          </a:r>
          <a:endParaRPr lang="en-IN" sz="1900" kern="1200" dirty="0"/>
        </a:p>
        <a:p>
          <a:pPr marL="171450" lvl="1" indent="-171450" algn="l" defTabSz="844550">
            <a:lnSpc>
              <a:spcPct val="90000"/>
            </a:lnSpc>
            <a:spcBef>
              <a:spcPct val="0"/>
            </a:spcBef>
            <a:spcAft>
              <a:spcPct val="15000"/>
            </a:spcAft>
            <a:buChar char="•"/>
          </a:pPr>
          <a:r>
            <a:rPr lang="en-US" sz="1900" kern="1200" dirty="0" err="1"/>
            <a:t>ImageDataGenerator</a:t>
          </a:r>
          <a:endParaRPr lang="en-IN" sz="1900" kern="1200" dirty="0"/>
        </a:p>
      </dsp:txBody>
      <dsp:txXfrm>
        <a:off x="27" y="824873"/>
        <a:ext cx="2675721" cy="2816369"/>
      </dsp:txXfrm>
    </dsp:sp>
    <dsp:sp modelId="{847D37BC-EA84-4495-810D-6C3711B6D382}">
      <dsp:nvSpPr>
        <dsp:cNvPr id="0" name=""/>
        <dsp:cNvSpPr/>
      </dsp:nvSpPr>
      <dsp:spPr>
        <a:xfrm>
          <a:off x="3050349" y="277673"/>
          <a:ext cx="2675721" cy="547200"/>
        </a:xfrm>
        <a:prstGeom prst="rect">
          <a:avLst/>
        </a:prstGeom>
        <a:gradFill rotWithShape="0">
          <a:gsLst>
            <a:gs pos="0">
              <a:schemeClr val="accent2">
                <a:shade val="80000"/>
                <a:hueOff val="-583407"/>
                <a:satOff val="11217"/>
                <a:lumOff val="29612"/>
                <a:alphaOff val="0"/>
                <a:shade val="85000"/>
                <a:satMod val="130000"/>
              </a:schemeClr>
            </a:gs>
            <a:gs pos="34000">
              <a:schemeClr val="accent2">
                <a:shade val="80000"/>
                <a:hueOff val="-583407"/>
                <a:satOff val="11217"/>
                <a:lumOff val="29612"/>
                <a:alphaOff val="0"/>
                <a:shade val="87000"/>
                <a:satMod val="125000"/>
              </a:schemeClr>
            </a:gs>
            <a:gs pos="70000">
              <a:schemeClr val="accent2">
                <a:shade val="80000"/>
                <a:hueOff val="-583407"/>
                <a:satOff val="11217"/>
                <a:lumOff val="29612"/>
                <a:alphaOff val="0"/>
                <a:tint val="100000"/>
                <a:shade val="90000"/>
                <a:satMod val="130000"/>
              </a:schemeClr>
            </a:gs>
            <a:gs pos="100000">
              <a:schemeClr val="accent2">
                <a:shade val="80000"/>
                <a:hueOff val="-583407"/>
                <a:satOff val="11217"/>
                <a:lumOff val="2961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effectLst>
                <a:outerShdw blurRad="38100" dist="38100" dir="2700000" algn="tl">
                  <a:srgbClr val="000000">
                    <a:alpha val="43137"/>
                  </a:srgbClr>
                </a:outerShdw>
              </a:effectLst>
            </a:rPr>
            <a:t>Others</a:t>
          </a:r>
          <a:endParaRPr lang="en-IN" sz="1900" kern="1200" dirty="0">
            <a:solidFill>
              <a:schemeClr val="tx1"/>
            </a:solidFill>
            <a:effectLst>
              <a:outerShdw blurRad="38100" dist="38100" dir="2700000" algn="tl">
                <a:srgbClr val="000000">
                  <a:alpha val="43137"/>
                </a:srgbClr>
              </a:outerShdw>
            </a:effectLst>
          </a:endParaRPr>
        </a:p>
      </dsp:txBody>
      <dsp:txXfrm>
        <a:off x="3050349" y="277673"/>
        <a:ext cx="2675721" cy="547200"/>
      </dsp:txXfrm>
    </dsp:sp>
    <dsp:sp modelId="{43627232-B6D6-4619-B7CE-1F522802C7B9}">
      <dsp:nvSpPr>
        <dsp:cNvPr id="0" name=""/>
        <dsp:cNvSpPr/>
      </dsp:nvSpPr>
      <dsp:spPr>
        <a:xfrm>
          <a:off x="3050349" y="824873"/>
          <a:ext cx="2675721" cy="281636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cv2</a:t>
          </a:r>
          <a:endParaRPr lang="en-IN" sz="1900" kern="1200" dirty="0"/>
        </a:p>
        <a:p>
          <a:pPr marL="171450" lvl="1" indent="-171450" algn="l" defTabSz="844550">
            <a:lnSpc>
              <a:spcPct val="90000"/>
            </a:lnSpc>
            <a:spcBef>
              <a:spcPct val="0"/>
            </a:spcBef>
            <a:spcAft>
              <a:spcPct val="15000"/>
            </a:spcAft>
            <a:buChar char="•"/>
          </a:pPr>
          <a:r>
            <a:rPr lang="en-US" sz="1900" kern="1200" dirty="0"/>
            <a:t>matplotlib</a:t>
          </a:r>
          <a:endParaRPr lang="en-IN" sz="1900" kern="1200" dirty="0"/>
        </a:p>
        <a:p>
          <a:pPr marL="171450" lvl="1" indent="-171450" algn="l" defTabSz="844550">
            <a:lnSpc>
              <a:spcPct val="90000"/>
            </a:lnSpc>
            <a:spcBef>
              <a:spcPct val="0"/>
            </a:spcBef>
            <a:spcAft>
              <a:spcPct val="15000"/>
            </a:spcAft>
            <a:buChar char="•"/>
          </a:pPr>
          <a:r>
            <a:rPr lang="en-US" sz="1900" kern="1200" dirty="0"/>
            <a:t>Pickle</a:t>
          </a:r>
          <a:endParaRPr lang="en-IN" sz="1900" kern="1200" dirty="0"/>
        </a:p>
        <a:p>
          <a:pPr marL="171450" lvl="1" indent="-171450" algn="l" defTabSz="844550">
            <a:lnSpc>
              <a:spcPct val="90000"/>
            </a:lnSpc>
            <a:spcBef>
              <a:spcPct val="0"/>
            </a:spcBef>
            <a:spcAft>
              <a:spcPct val="15000"/>
            </a:spcAft>
            <a:buChar char="•"/>
          </a:pPr>
          <a:r>
            <a:rPr lang="en-US" sz="1900" kern="1200" dirty="0" err="1"/>
            <a:t>Os</a:t>
          </a:r>
          <a:endParaRPr lang="en-IN" sz="1900" kern="1200" dirty="0"/>
        </a:p>
        <a:p>
          <a:pPr marL="171450" lvl="1" indent="-171450" algn="l" defTabSz="844550">
            <a:lnSpc>
              <a:spcPct val="90000"/>
            </a:lnSpc>
            <a:spcBef>
              <a:spcPct val="0"/>
            </a:spcBef>
            <a:spcAft>
              <a:spcPct val="15000"/>
            </a:spcAft>
            <a:buChar char="•"/>
          </a:pPr>
          <a:r>
            <a:rPr lang="en-US" sz="1900" kern="1200" dirty="0"/>
            <a:t>Pandas</a:t>
          </a:r>
          <a:endParaRPr lang="en-IN" sz="1900" kern="1200" dirty="0"/>
        </a:p>
        <a:p>
          <a:pPr marL="171450" lvl="1" indent="-171450" algn="l" defTabSz="844550">
            <a:lnSpc>
              <a:spcPct val="90000"/>
            </a:lnSpc>
            <a:spcBef>
              <a:spcPct val="0"/>
            </a:spcBef>
            <a:spcAft>
              <a:spcPct val="15000"/>
            </a:spcAft>
            <a:buChar char="•"/>
          </a:pPr>
          <a:r>
            <a:rPr lang="en-US" sz="1900" kern="1200" dirty="0"/>
            <a:t>Numpy</a:t>
          </a:r>
          <a:endParaRPr lang="en-IN" sz="1900" kern="1200" dirty="0"/>
        </a:p>
        <a:p>
          <a:pPr marL="171450" lvl="1" indent="-171450" algn="l" defTabSz="844550">
            <a:lnSpc>
              <a:spcPct val="90000"/>
            </a:lnSpc>
            <a:spcBef>
              <a:spcPct val="0"/>
            </a:spcBef>
            <a:spcAft>
              <a:spcPct val="15000"/>
            </a:spcAft>
            <a:buChar char="•"/>
          </a:pPr>
          <a:r>
            <a:rPr lang="en-US" sz="1900" kern="1200" dirty="0"/>
            <a:t>Random</a:t>
          </a:r>
          <a:endParaRPr lang="en-IN" sz="1900" kern="1200" dirty="0"/>
        </a:p>
        <a:p>
          <a:pPr marL="171450" lvl="1" indent="-171450" algn="l" defTabSz="844550">
            <a:lnSpc>
              <a:spcPct val="90000"/>
            </a:lnSpc>
            <a:spcBef>
              <a:spcPct val="0"/>
            </a:spcBef>
            <a:spcAft>
              <a:spcPct val="15000"/>
            </a:spcAft>
            <a:buChar char="•"/>
          </a:pPr>
          <a:r>
            <a:rPr lang="en-US" sz="1900" kern="1200" dirty="0"/>
            <a:t>Sklearn – </a:t>
          </a:r>
          <a:r>
            <a:rPr lang="en-US" sz="1900" kern="1200" dirty="0" err="1"/>
            <a:t>train_test_split</a:t>
          </a:r>
          <a:endParaRPr lang="en-IN" sz="1900" kern="1200" dirty="0"/>
        </a:p>
      </dsp:txBody>
      <dsp:txXfrm>
        <a:off x="3050349" y="824873"/>
        <a:ext cx="2675721" cy="281636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914E6-5167-4524-A93A-BD75265AB700}" type="datetimeFigureOut">
              <a:rPr lang="en-IN" smtClean="0"/>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A48A9-F9B5-40EE-B06E-3183F4E5385C}" type="slidenum">
              <a:rPr lang="en-IN" smtClean="0"/>
              <a:t>‹#›</a:t>
            </a:fld>
            <a:endParaRPr lang="en-IN"/>
          </a:p>
        </p:txBody>
      </p:sp>
    </p:spTree>
    <p:extLst>
      <p:ext uri="{BB962C8B-B14F-4D97-AF65-F5344CB8AC3E}">
        <p14:creationId xmlns:p14="http://schemas.microsoft.com/office/powerpoint/2010/main" val="14453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itesmatrix.com/blog/top-10-effective-advertisement-ideas/"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09334" y="1303993"/>
            <a:ext cx="3635926" cy="2901694"/>
          </a:xfrm>
        </p:spPr>
        <p:txBody>
          <a:bodyPr anchor="b">
            <a:normAutofit/>
          </a:bodyPr>
          <a:lstStyle/>
          <a:p>
            <a:pPr algn="ctr"/>
            <a:r>
              <a:rPr lang="en-US" sz="280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rPr>
              <a:t>Traffic Sign Recognition for Advanced Driver Assistance System (ADAS) using Deep Learning techniques</a:t>
            </a:r>
            <a:endParaRPr lang="en-US" sz="2800" dirty="0">
              <a:solidFill>
                <a:schemeClr val="tx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BB23A503-2BEC-4A6F-99D7-65A4E5A07BFA}"/>
              </a:ext>
            </a:extLst>
          </p:cNvPr>
          <p:cNvSpPr txBox="1"/>
          <p:nvPr/>
        </p:nvSpPr>
        <p:spPr>
          <a:xfrm>
            <a:off x="8849911" y="4626686"/>
            <a:ext cx="1799082" cy="369332"/>
          </a:xfrm>
          <a:prstGeom prst="rect">
            <a:avLst/>
          </a:prstGeom>
          <a:noFill/>
        </p:spPr>
        <p:txBody>
          <a:bodyPr wrap="none" rtlCol="0">
            <a:spAutoFit/>
          </a:bodyPr>
          <a:lstStyle/>
          <a:p>
            <a:r>
              <a:rPr lang="en-US" dirty="0"/>
              <a:t>MAJOR PROJECT</a:t>
            </a:r>
            <a:endParaRPr lang="en-IN"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1C38BD-9167-4C87-8B44-D08B80CC0FCE}"/>
              </a:ext>
            </a:extLst>
          </p:cNvPr>
          <p:cNvSpPr txBox="1"/>
          <p:nvPr/>
        </p:nvSpPr>
        <p:spPr>
          <a:xfrm>
            <a:off x="4181209" y="272525"/>
            <a:ext cx="6314166"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IMAGE PROCESSING &amp;</a:t>
            </a:r>
          </a:p>
          <a:p>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IMAGE AUGMENTATION</a:t>
            </a:r>
          </a:p>
        </p:txBody>
      </p:sp>
      <p:pic>
        <p:nvPicPr>
          <p:cNvPr id="1026" name="Picture 2">
            <a:extLst>
              <a:ext uri="{FF2B5EF4-FFF2-40B4-BE49-F238E27FC236}">
                <a16:creationId xmlns:a16="http://schemas.microsoft.com/office/drawing/2014/main" id="{88BBDE10-7ED5-46AE-A77F-EAEC12393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005" y="2283781"/>
            <a:ext cx="6922315" cy="2607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orkflow Engine Free Download">
            <a:extLst>
              <a:ext uri="{FF2B5EF4-FFF2-40B4-BE49-F238E27FC236}">
                <a16:creationId xmlns:a16="http://schemas.microsoft.com/office/drawing/2014/main" id="{89DF203E-9790-4B99-AF61-E5119F702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408" y="84620"/>
            <a:ext cx="1609816" cy="1558621"/>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Alternate Process 5">
            <a:extLst>
              <a:ext uri="{FF2B5EF4-FFF2-40B4-BE49-F238E27FC236}">
                <a16:creationId xmlns:a16="http://schemas.microsoft.com/office/drawing/2014/main" id="{0B42B5C8-2939-3DFB-3C34-E8476516EDBB}"/>
              </a:ext>
            </a:extLst>
          </p:cNvPr>
          <p:cNvSpPr/>
          <p:nvPr/>
        </p:nvSpPr>
        <p:spPr>
          <a:xfrm>
            <a:off x="1031606" y="1128840"/>
            <a:ext cx="2130638" cy="467124"/>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Get the image</a:t>
            </a:r>
            <a:endParaRPr lang="en-IN" sz="1200" dirty="0">
              <a:solidFill>
                <a:schemeClr val="tx1"/>
              </a:solidFill>
            </a:endParaRPr>
          </a:p>
        </p:txBody>
      </p:sp>
      <p:sp>
        <p:nvSpPr>
          <p:cNvPr id="7" name="Arrow: Down 6">
            <a:extLst>
              <a:ext uri="{FF2B5EF4-FFF2-40B4-BE49-F238E27FC236}">
                <a16:creationId xmlns:a16="http://schemas.microsoft.com/office/drawing/2014/main" id="{0BB45736-F9D5-68FC-83FC-D28FCE971D30}"/>
              </a:ext>
            </a:extLst>
          </p:cNvPr>
          <p:cNvSpPr/>
          <p:nvPr/>
        </p:nvSpPr>
        <p:spPr>
          <a:xfrm>
            <a:off x="1987267" y="1585105"/>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C2E9680C-9AB4-EE72-F28F-EE61F16D0D8D}"/>
              </a:ext>
            </a:extLst>
          </p:cNvPr>
          <p:cNvSpPr/>
          <p:nvPr/>
        </p:nvSpPr>
        <p:spPr>
          <a:xfrm>
            <a:off x="1987267" y="2490084"/>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4BF3890C-1DCA-9B28-9507-A68A560F2E0E}"/>
              </a:ext>
            </a:extLst>
          </p:cNvPr>
          <p:cNvSpPr/>
          <p:nvPr/>
        </p:nvSpPr>
        <p:spPr>
          <a:xfrm>
            <a:off x="1970843" y="3455743"/>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085D6B8-726A-D51C-EFED-2607FD441B7E}"/>
              </a:ext>
            </a:extLst>
          </p:cNvPr>
          <p:cNvSpPr/>
          <p:nvPr/>
        </p:nvSpPr>
        <p:spPr>
          <a:xfrm>
            <a:off x="1273795" y="1951255"/>
            <a:ext cx="1472662" cy="54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Grayscale</a:t>
            </a:r>
            <a:endParaRPr lang="en-IN" sz="1200" dirty="0">
              <a:solidFill>
                <a:schemeClr val="tx1"/>
              </a:solidFill>
            </a:endParaRPr>
          </a:p>
        </p:txBody>
      </p:sp>
      <p:sp>
        <p:nvSpPr>
          <p:cNvPr id="12" name="Rectangle 11">
            <a:extLst>
              <a:ext uri="{FF2B5EF4-FFF2-40B4-BE49-F238E27FC236}">
                <a16:creationId xmlns:a16="http://schemas.microsoft.com/office/drawing/2014/main" id="{9E965050-F30B-4CBB-E54D-88913DFEBC01}"/>
              </a:ext>
            </a:extLst>
          </p:cNvPr>
          <p:cNvSpPr/>
          <p:nvPr/>
        </p:nvSpPr>
        <p:spPr>
          <a:xfrm>
            <a:off x="1136341" y="2891182"/>
            <a:ext cx="1712059" cy="54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Equalize</a:t>
            </a:r>
            <a:endParaRPr lang="en-IN" sz="1200" dirty="0">
              <a:solidFill>
                <a:schemeClr val="tx1"/>
              </a:solidFill>
            </a:endParaRPr>
          </a:p>
        </p:txBody>
      </p:sp>
      <p:sp>
        <p:nvSpPr>
          <p:cNvPr id="13" name="Rectangle 12">
            <a:extLst>
              <a:ext uri="{FF2B5EF4-FFF2-40B4-BE49-F238E27FC236}">
                <a16:creationId xmlns:a16="http://schemas.microsoft.com/office/drawing/2014/main" id="{1F5F8603-E24D-D1B0-F11F-6C25C5963123}"/>
              </a:ext>
            </a:extLst>
          </p:cNvPr>
          <p:cNvSpPr/>
          <p:nvPr/>
        </p:nvSpPr>
        <p:spPr>
          <a:xfrm>
            <a:off x="824061" y="3821909"/>
            <a:ext cx="2280691" cy="54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Normalize the image</a:t>
            </a:r>
            <a:endParaRPr lang="en-IN" sz="1200" dirty="0">
              <a:solidFill>
                <a:schemeClr val="tx1"/>
              </a:solidFill>
            </a:endParaRPr>
          </a:p>
        </p:txBody>
      </p:sp>
      <p:sp>
        <p:nvSpPr>
          <p:cNvPr id="14" name="Flowchart: Alternate Process 13">
            <a:extLst>
              <a:ext uri="{FF2B5EF4-FFF2-40B4-BE49-F238E27FC236}">
                <a16:creationId xmlns:a16="http://schemas.microsoft.com/office/drawing/2014/main" id="{CD1D72FD-8442-0AA3-3440-F29D1DF59CA0}"/>
              </a:ext>
            </a:extLst>
          </p:cNvPr>
          <p:cNvSpPr/>
          <p:nvPr/>
        </p:nvSpPr>
        <p:spPr>
          <a:xfrm>
            <a:off x="1032937" y="5708177"/>
            <a:ext cx="1941082" cy="467124"/>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Store the images</a:t>
            </a:r>
            <a:endParaRPr lang="en-IN" sz="1200" dirty="0">
              <a:solidFill>
                <a:schemeClr val="tx1"/>
              </a:solidFill>
            </a:endParaRPr>
          </a:p>
        </p:txBody>
      </p:sp>
      <p:sp>
        <p:nvSpPr>
          <p:cNvPr id="15" name="Arrow: Down 14">
            <a:extLst>
              <a:ext uri="{FF2B5EF4-FFF2-40B4-BE49-F238E27FC236}">
                <a16:creationId xmlns:a16="http://schemas.microsoft.com/office/drawing/2014/main" id="{36ED541D-2BE2-3704-6FD4-E74E780DF9B8}"/>
              </a:ext>
            </a:extLst>
          </p:cNvPr>
          <p:cNvSpPr/>
          <p:nvPr/>
        </p:nvSpPr>
        <p:spPr>
          <a:xfrm>
            <a:off x="1941548" y="4364617"/>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30A1B80-AD0B-8261-F64A-6B1D9989BA68}"/>
              </a:ext>
            </a:extLst>
          </p:cNvPr>
          <p:cNvSpPr/>
          <p:nvPr/>
        </p:nvSpPr>
        <p:spPr>
          <a:xfrm>
            <a:off x="399494" y="4744264"/>
            <a:ext cx="3266983" cy="54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Image augmentation – width &amp; height shift, sheer angle, zoom range, rotation range</a:t>
            </a:r>
            <a:endParaRPr lang="en-IN" sz="1200" dirty="0">
              <a:solidFill>
                <a:schemeClr val="tx1"/>
              </a:solidFill>
            </a:endParaRPr>
          </a:p>
        </p:txBody>
      </p:sp>
      <p:sp>
        <p:nvSpPr>
          <p:cNvPr id="17" name="Arrow: Down 16">
            <a:extLst>
              <a:ext uri="{FF2B5EF4-FFF2-40B4-BE49-F238E27FC236}">
                <a16:creationId xmlns:a16="http://schemas.microsoft.com/office/drawing/2014/main" id="{0BC2D0F6-B38F-4F3D-BE66-D831BBA09886}"/>
              </a:ext>
            </a:extLst>
          </p:cNvPr>
          <p:cNvSpPr/>
          <p:nvPr/>
        </p:nvSpPr>
        <p:spPr>
          <a:xfrm>
            <a:off x="1925639" y="5326189"/>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32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6419E-E1DA-43A9-B1F9-9A086A02F067}"/>
              </a:ext>
            </a:extLst>
          </p:cNvPr>
          <p:cNvSpPr txBox="1"/>
          <p:nvPr/>
        </p:nvSpPr>
        <p:spPr>
          <a:xfrm>
            <a:off x="2753163" y="238784"/>
            <a:ext cx="6427433"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BUILDING</a:t>
            </a:r>
          </a:p>
        </p:txBody>
      </p:sp>
      <p:pic>
        <p:nvPicPr>
          <p:cNvPr id="2054" name="Picture 6">
            <a:extLst>
              <a:ext uri="{FF2B5EF4-FFF2-40B4-BE49-F238E27FC236}">
                <a16:creationId xmlns:a16="http://schemas.microsoft.com/office/drawing/2014/main" id="{F5231E37-5A97-4852-AE14-8737F204E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59377"/>
            <a:ext cx="5759484" cy="16742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CF406F4-A4F9-4478-A05F-D52A1740D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186" y="2968532"/>
            <a:ext cx="28479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86B1AE8-F99D-4F60-A9DA-57D8191A8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4082" y="3182210"/>
            <a:ext cx="3090248" cy="13847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08635F4-DACD-4FB1-8A3C-894E6BD73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8171" y="4566947"/>
            <a:ext cx="2181117" cy="16935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0D1096E-159A-433F-8DB2-CBA6FE4530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707" t="12622" r="6004" b="25159"/>
          <a:stretch/>
        </p:blipFill>
        <p:spPr bwMode="auto">
          <a:xfrm>
            <a:off x="4339355" y="4554024"/>
            <a:ext cx="2433823" cy="1699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C383B1-4AA0-426C-9A3B-F198569A8FCE}"/>
              </a:ext>
            </a:extLst>
          </p:cNvPr>
          <p:cNvPicPr>
            <a:picLocks noChangeAspect="1"/>
          </p:cNvPicPr>
          <p:nvPr/>
        </p:nvPicPr>
        <p:blipFill rotWithShape="1">
          <a:blip r:embed="rId7"/>
          <a:srcRect l="31311" t="54498" r="46772" b="19632"/>
          <a:stretch/>
        </p:blipFill>
        <p:spPr>
          <a:xfrm>
            <a:off x="706056" y="4687189"/>
            <a:ext cx="2847974" cy="1411770"/>
          </a:xfrm>
          <a:prstGeom prst="rect">
            <a:avLst/>
          </a:prstGeom>
        </p:spPr>
      </p:pic>
      <p:pic>
        <p:nvPicPr>
          <p:cNvPr id="15" name="Picture 2" descr="Workflow Engine Free Download">
            <a:extLst>
              <a:ext uri="{FF2B5EF4-FFF2-40B4-BE49-F238E27FC236}">
                <a16:creationId xmlns:a16="http://schemas.microsoft.com/office/drawing/2014/main" id="{4FCEF09D-7EC3-4A40-89F0-FDE4DB8DE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8111" y="89146"/>
            <a:ext cx="1207361" cy="1168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379301-4A29-E7FF-6538-5F09037E5125}"/>
              </a:ext>
            </a:extLst>
          </p:cNvPr>
          <p:cNvPicPr>
            <a:picLocks noChangeAspect="1"/>
          </p:cNvPicPr>
          <p:nvPr/>
        </p:nvPicPr>
        <p:blipFill>
          <a:blip r:embed="rId9"/>
          <a:stretch>
            <a:fillRect/>
          </a:stretch>
        </p:blipFill>
        <p:spPr>
          <a:xfrm>
            <a:off x="201985" y="1239184"/>
            <a:ext cx="5264280" cy="3090547"/>
          </a:xfrm>
          <a:prstGeom prst="rect">
            <a:avLst/>
          </a:prstGeom>
        </p:spPr>
      </p:pic>
    </p:spTree>
    <p:extLst>
      <p:ext uri="{BB962C8B-B14F-4D97-AF65-F5344CB8AC3E}">
        <p14:creationId xmlns:p14="http://schemas.microsoft.com/office/powerpoint/2010/main" val="122039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1C38BD-9167-4C87-8B44-D08B80CC0FCE}"/>
              </a:ext>
            </a:extLst>
          </p:cNvPr>
          <p:cNvSpPr txBox="1"/>
          <p:nvPr/>
        </p:nvSpPr>
        <p:spPr>
          <a:xfrm>
            <a:off x="4531281" y="818503"/>
            <a:ext cx="3423111"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a:t>
            </a:r>
          </a:p>
        </p:txBody>
      </p:sp>
      <p:sp>
        <p:nvSpPr>
          <p:cNvPr id="6" name="TextBox 5">
            <a:extLst>
              <a:ext uri="{FF2B5EF4-FFF2-40B4-BE49-F238E27FC236}">
                <a16:creationId xmlns:a16="http://schemas.microsoft.com/office/drawing/2014/main" id="{A2765420-29FC-4F5D-8801-0EDF1840A0C4}"/>
              </a:ext>
            </a:extLst>
          </p:cNvPr>
          <p:cNvSpPr txBox="1"/>
          <p:nvPr/>
        </p:nvSpPr>
        <p:spPr>
          <a:xfrm>
            <a:off x="3609342" y="5331611"/>
            <a:ext cx="585926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Training time = 5hrs 30mins approx.</a:t>
            </a:r>
            <a:endParaRPr lang="en-IN" sz="24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C83A3FDB-8A2D-4496-BA8C-C912EC95FA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74" t="13637" r="58656" b="14555"/>
          <a:stretch/>
        </p:blipFill>
        <p:spPr bwMode="auto">
          <a:xfrm>
            <a:off x="2066228" y="1866530"/>
            <a:ext cx="4330703" cy="31249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orkflow Engine Free Download">
            <a:extLst>
              <a:ext uri="{FF2B5EF4-FFF2-40B4-BE49-F238E27FC236}">
                <a16:creationId xmlns:a16="http://schemas.microsoft.com/office/drawing/2014/main" id="{A15E60D0-AA93-4174-9E2E-56CE20970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6" y="146763"/>
            <a:ext cx="1609816" cy="15586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AFA8511-1335-B05C-8DFB-C02C2E6B2513}"/>
              </a:ext>
            </a:extLst>
          </p:cNvPr>
          <p:cNvPicPr>
            <a:picLocks noChangeAspect="1"/>
          </p:cNvPicPr>
          <p:nvPr/>
        </p:nvPicPr>
        <p:blipFill>
          <a:blip r:embed="rId4"/>
          <a:stretch>
            <a:fillRect/>
          </a:stretch>
        </p:blipFill>
        <p:spPr>
          <a:xfrm>
            <a:off x="7051661" y="2778147"/>
            <a:ext cx="3907053" cy="1438747"/>
          </a:xfrm>
          <a:prstGeom prst="rect">
            <a:avLst/>
          </a:prstGeom>
        </p:spPr>
      </p:pic>
    </p:spTree>
    <p:extLst>
      <p:ext uri="{BB962C8B-B14F-4D97-AF65-F5344CB8AC3E}">
        <p14:creationId xmlns:p14="http://schemas.microsoft.com/office/powerpoint/2010/main" val="139014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DAA9B3-B9F9-47AB-BC9E-2617B9B71B28}"/>
              </a:ext>
            </a:extLst>
          </p:cNvPr>
          <p:cNvSpPr txBox="1"/>
          <p:nvPr/>
        </p:nvSpPr>
        <p:spPr>
          <a:xfrm>
            <a:off x="2800904" y="396942"/>
            <a:ext cx="6427433"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EVALUATION</a:t>
            </a:r>
          </a:p>
        </p:txBody>
      </p:sp>
      <p:pic>
        <p:nvPicPr>
          <p:cNvPr id="4" name="Picture 3">
            <a:extLst>
              <a:ext uri="{FF2B5EF4-FFF2-40B4-BE49-F238E27FC236}">
                <a16:creationId xmlns:a16="http://schemas.microsoft.com/office/drawing/2014/main" id="{4A30BCC3-D9D1-47D2-85F8-01B66663AAEE}"/>
              </a:ext>
            </a:extLst>
          </p:cNvPr>
          <p:cNvPicPr>
            <a:picLocks noChangeAspect="1"/>
          </p:cNvPicPr>
          <p:nvPr/>
        </p:nvPicPr>
        <p:blipFill>
          <a:blip r:embed="rId2"/>
          <a:stretch>
            <a:fillRect/>
          </a:stretch>
        </p:blipFill>
        <p:spPr>
          <a:xfrm>
            <a:off x="287377" y="1244724"/>
            <a:ext cx="9273540" cy="533400"/>
          </a:xfrm>
          <a:prstGeom prst="rect">
            <a:avLst/>
          </a:prstGeom>
        </p:spPr>
      </p:pic>
      <p:pic>
        <p:nvPicPr>
          <p:cNvPr id="7" name="Picture 6">
            <a:extLst>
              <a:ext uri="{FF2B5EF4-FFF2-40B4-BE49-F238E27FC236}">
                <a16:creationId xmlns:a16="http://schemas.microsoft.com/office/drawing/2014/main" id="{C85D6982-6382-43A0-AAB6-FA37F2DD8180}"/>
              </a:ext>
            </a:extLst>
          </p:cNvPr>
          <p:cNvPicPr>
            <a:picLocks noChangeAspect="1"/>
          </p:cNvPicPr>
          <p:nvPr/>
        </p:nvPicPr>
        <p:blipFill>
          <a:blip r:embed="rId3"/>
          <a:stretch>
            <a:fillRect/>
          </a:stretch>
        </p:blipFill>
        <p:spPr>
          <a:xfrm>
            <a:off x="249277" y="1918020"/>
            <a:ext cx="9311640" cy="701040"/>
          </a:xfrm>
          <a:prstGeom prst="rect">
            <a:avLst/>
          </a:prstGeom>
        </p:spPr>
      </p:pic>
      <p:pic>
        <p:nvPicPr>
          <p:cNvPr id="9" name="Picture 8">
            <a:extLst>
              <a:ext uri="{FF2B5EF4-FFF2-40B4-BE49-F238E27FC236}">
                <a16:creationId xmlns:a16="http://schemas.microsoft.com/office/drawing/2014/main" id="{AA9DF73A-4464-4131-8AFC-ADBC669D41C4}"/>
              </a:ext>
            </a:extLst>
          </p:cNvPr>
          <p:cNvPicPr>
            <a:picLocks noChangeAspect="1"/>
          </p:cNvPicPr>
          <p:nvPr/>
        </p:nvPicPr>
        <p:blipFill>
          <a:blip r:embed="rId4"/>
          <a:stretch>
            <a:fillRect/>
          </a:stretch>
        </p:blipFill>
        <p:spPr>
          <a:xfrm>
            <a:off x="9849923" y="1480944"/>
            <a:ext cx="1920240" cy="594360"/>
          </a:xfrm>
          <a:prstGeom prst="rect">
            <a:avLst/>
          </a:prstGeom>
        </p:spPr>
      </p:pic>
      <p:pic>
        <p:nvPicPr>
          <p:cNvPr id="11" name="Picture 10">
            <a:extLst>
              <a:ext uri="{FF2B5EF4-FFF2-40B4-BE49-F238E27FC236}">
                <a16:creationId xmlns:a16="http://schemas.microsoft.com/office/drawing/2014/main" id="{EC4E8346-1CE5-4307-83BE-C5AF3AEB0E27}"/>
              </a:ext>
            </a:extLst>
          </p:cNvPr>
          <p:cNvPicPr>
            <a:picLocks noChangeAspect="1"/>
          </p:cNvPicPr>
          <p:nvPr/>
        </p:nvPicPr>
        <p:blipFill>
          <a:blip r:embed="rId5"/>
          <a:stretch>
            <a:fillRect/>
          </a:stretch>
        </p:blipFill>
        <p:spPr>
          <a:xfrm>
            <a:off x="4163960" y="2363790"/>
            <a:ext cx="2567940" cy="510540"/>
          </a:xfrm>
          <a:prstGeom prst="rect">
            <a:avLst/>
          </a:prstGeom>
        </p:spPr>
      </p:pic>
      <p:pic>
        <p:nvPicPr>
          <p:cNvPr id="13" name="Picture 12">
            <a:extLst>
              <a:ext uri="{FF2B5EF4-FFF2-40B4-BE49-F238E27FC236}">
                <a16:creationId xmlns:a16="http://schemas.microsoft.com/office/drawing/2014/main" id="{F996365B-6DDA-4B1C-AC09-167B9D251899}"/>
              </a:ext>
            </a:extLst>
          </p:cNvPr>
          <p:cNvPicPr>
            <a:picLocks noChangeAspect="1"/>
          </p:cNvPicPr>
          <p:nvPr/>
        </p:nvPicPr>
        <p:blipFill>
          <a:blip r:embed="rId6"/>
          <a:stretch>
            <a:fillRect/>
          </a:stretch>
        </p:blipFill>
        <p:spPr>
          <a:xfrm>
            <a:off x="127861" y="2548749"/>
            <a:ext cx="3315928" cy="2318559"/>
          </a:xfrm>
          <a:prstGeom prst="rect">
            <a:avLst/>
          </a:prstGeom>
        </p:spPr>
      </p:pic>
      <p:pic>
        <p:nvPicPr>
          <p:cNvPr id="15" name="Picture 14">
            <a:extLst>
              <a:ext uri="{FF2B5EF4-FFF2-40B4-BE49-F238E27FC236}">
                <a16:creationId xmlns:a16="http://schemas.microsoft.com/office/drawing/2014/main" id="{CC08B489-D258-4248-9D6D-3D15CBB7CC8A}"/>
              </a:ext>
            </a:extLst>
          </p:cNvPr>
          <p:cNvPicPr>
            <a:picLocks noChangeAspect="1"/>
          </p:cNvPicPr>
          <p:nvPr/>
        </p:nvPicPr>
        <p:blipFill>
          <a:blip r:embed="rId7"/>
          <a:stretch>
            <a:fillRect/>
          </a:stretch>
        </p:blipFill>
        <p:spPr>
          <a:xfrm>
            <a:off x="6198971" y="3983671"/>
            <a:ext cx="3188067" cy="2133600"/>
          </a:xfrm>
          <a:prstGeom prst="rect">
            <a:avLst/>
          </a:prstGeom>
        </p:spPr>
      </p:pic>
      <p:pic>
        <p:nvPicPr>
          <p:cNvPr id="1026" name="Picture 2">
            <a:extLst>
              <a:ext uri="{FF2B5EF4-FFF2-40B4-BE49-F238E27FC236}">
                <a16:creationId xmlns:a16="http://schemas.microsoft.com/office/drawing/2014/main" id="{95CFBA66-A9EE-44FA-905D-AA8B2DED4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0691" y="3021646"/>
            <a:ext cx="2638425"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A7AA7D-6920-49CC-965D-19A8ECCDE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4507" y="3878896"/>
            <a:ext cx="237172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83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4" name="Picture 3">
            <a:extLst>
              <a:ext uri="{FF2B5EF4-FFF2-40B4-BE49-F238E27FC236}">
                <a16:creationId xmlns:a16="http://schemas.microsoft.com/office/drawing/2014/main" id="{0E3F39AE-EB97-44AD-AF2B-316CD0F3A577}"/>
              </a:ext>
            </a:extLst>
          </p:cNvPr>
          <p:cNvPicPr>
            <a:picLocks noChangeAspect="1"/>
          </p:cNvPicPr>
          <p:nvPr/>
        </p:nvPicPr>
        <p:blipFill rotWithShape="1">
          <a:blip r:embed="rId2"/>
          <a:srcRect r="41238" b="13657"/>
          <a:stretch/>
        </p:blipFill>
        <p:spPr>
          <a:xfrm>
            <a:off x="6328297" y="1833238"/>
            <a:ext cx="5095783" cy="4211756"/>
          </a:xfrm>
          <a:prstGeom prst="rect">
            <a:avLst/>
          </a:prstGeom>
        </p:spPr>
      </p:pic>
      <p:pic>
        <p:nvPicPr>
          <p:cNvPr id="5" name="Picture 2" descr="Workflow Engine Free Download">
            <a:extLst>
              <a:ext uri="{FF2B5EF4-FFF2-40B4-BE49-F238E27FC236}">
                <a16:creationId xmlns:a16="http://schemas.microsoft.com/office/drawing/2014/main" id="{4903F0AE-5586-4FAA-AC03-C04ED752A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64" y="1056443"/>
            <a:ext cx="4447711" cy="43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85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112F6E-08BE-4439-804E-E6515CC30B45}"/>
              </a:ext>
            </a:extLst>
          </p:cNvPr>
          <p:cNvSpPr txBox="1"/>
          <p:nvPr/>
        </p:nvSpPr>
        <p:spPr>
          <a:xfrm>
            <a:off x="432046" y="233458"/>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6" name="Picture 5">
            <a:extLst>
              <a:ext uri="{FF2B5EF4-FFF2-40B4-BE49-F238E27FC236}">
                <a16:creationId xmlns:a16="http://schemas.microsoft.com/office/drawing/2014/main" id="{E316F949-410E-44B7-B709-A6A46DAEABF8}"/>
              </a:ext>
            </a:extLst>
          </p:cNvPr>
          <p:cNvPicPr>
            <a:picLocks noChangeAspect="1"/>
          </p:cNvPicPr>
          <p:nvPr/>
        </p:nvPicPr>
        <p:blipFill rotWithShape="1">
          <a:blip r:embed="rId2"/>
          <a:srcRect l="-9757" r="41310" b="12880"/>
          <a:stretch/>
        </p:blipFill>
        <p:spPr>
          <a:xfrm>
            <a:off x="0" y="1669002"/>
            <a:ext cx="6299056" cy="4509856"/>
          </a:xfrm>
          <a:prstGeom prst="rect">
            <a:avLst/>
          </a:prstGeom>
        </p:spPr>
      </p:pic>
      <p:pic>
        <p:nvPicPr>
          <p:cNvPr id="7" name="Picture 2" descr="Workflow Engine Free Download">
            <a:extLst>
              <a:ext uri="{FF2B5EF4-FFF2-40B4-BE49-F238E27FC236}">
                <a16:creationId xmlns:a16="http://schemas.microsoft.com/office/drawing/2014/main" id="{FC1DAA3D-A0DA-4021-879A-3F4608E76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462" y="1171853"/>
            <a:ext cx="4447711" cy="43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94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5" name="Picture 4">
            <a:extLst>
              <a:ext uri="{FF2B5EF4-FFF2-40B4-BE49-F238E27FC236}">
                <a16:creationId xmlns:a16="http://schemas.microsoft.com/office/drawing/2014/main" id="{F48BD73E-094C-43AD-96AE-8EA20CBECBCC}"/>
              </a:ext>
            </a:extLst>
          </p:cNvPr>
          <p:cNvPicPr>
            <a:picLocks noChangeAspect="1"/>
          </p:cNvPicPr>
          <p:nvPr/>
        </p:nvPicPr>
        <p:blipFill rotWithShape="1">
          <a:blip r:embed="rId2"/>
          <a:srcRect r="38616" b="14045"/>
          <a:stretch/>
        </p:blipFill>
        <p:spPr>
          <a:xfrm>
            <a:off x="6088556" y="1784411"/>
            <a:ext cx="5567823" cy="4385569"/>
          </a:xfrm>
          <a:prstGeom prst="rect">
            <a:avLst/>
          </a:prstGeom>
        </p:spPr>
      </p:pic>
      <p:pic>
        <p:nvPicPr>
          <p:cNvPr id="6" name="Picture 2" descr="Workflow Engine Free Download">
            <a:extLst>
              <a:ext uri="{FF2B5EF4-FFF2-40B4-BE49-F238E27FC236}">
                <a16:creationId xmlns:a16="http://schemas.microsoft.com/office/drawing/2014/main" id="{268D5359-7C7D-4C52-B9CA-9A9E06864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64" y="1056443"/>
            <a:ext cx="4447711" cy="43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3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112F6E-08BE-4439-804E-E6515CC30B45}"/>
              </a:ext>
            </a:extLst>
          </p:cNvPr>
          <p:cNvSpPr txBox="1"/>
          <p:nvPr/>
        </p:nvSpPr>
        <p:spPr>
          <a:xfrm>
            <a:off x="432046" y="233458"/>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3" name="Picture 2">
            <a:extLst>
              <a:ext uri="{FF2B5EF4-FFF2-40B4-BE49-F238E27FC236}">
                <a16:creationId xmlns:a16="http://schemas.microsoft.com/office/drawing/2014/main" id="{8E23F2CD-D826-4603-B64D-8105FD51E0C9}"/>
              </a:ext>
            </a:extLst>
          </p:cNvPr>
          <p:cNvPicPr>
            <a:picLocks noChangeAspect="1"/>
          </p:cNvPicPr>
          <p:nvPr/>
        </p:nvPicPr>
        <p:blipFill rotWithShape="1">
          <a:blip r:embed="rId2"/>
          <a:srcRect r="8980"/>
          <a:stretch/>
        </p:blipFill>
        <p:spPr>
          <a:xfrm>
            <a:off x="284757" y="1903379"/>
            <a:ext cx="6372376" cy="3938128"/>
          </a:xfrm>
          <a:prstGeom prst="rect">
            <a:avLst/>
          </a:prstGeom>
        </p:spPr>
      </p:pic>
      <p:pic>
        <p:nvPicPr>
          <p:cNvPr id="6" name="Picture 2" descr="Workflow Engine Free Download">
            <a:extLst>
              <a:ext uri="{FF2B5EF4-FFF2-40B4-BE49-F238E27FC236}">
                <a16:creationId xmlns:a16="http://schemas.microsoft.com/office/drawing/2014/main" id="{90BA4A7F-894F-4BE2-BEBF-96EFD4E12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994" y="1127464"/>
            <a:ext cx="4447711" cy="43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070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BEF51-7149-42C5-8666-FD6348B24A16}"/>
              </a:ext>
            </a:extLst>
          </p:cNvPr>
          <p:cNvSpPr txBox="1"/>
          <p:nvPr/>
        </p:nvSpPr>
        <p:spPr>
          <a:xfrm>
            <a:off x="2800904" y="396942"/>
            <a:ext cx="6427433"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7A81793-9C42-40A2-9B0B-EF2E03C8EF32}"/>
              </a:ext>
            </a:extLst>
          </p:cNvPr>
          <p:cNvPicPr>
            <a:picLocks noChangeAspect="1"/>
          </p:cNvPicPr>
          <p:nvPr/>
        </p:nvPicPr>
        <p:blipFill>
          <a:blip r:embed="rId2"/>
          <a:stretch>
            <a:fillRect/>
          </a:stretch>
        </p:blipFill>
        <p:spPr>
          <a:xfrm>
            <a:off x="1065123" y="1456328"/>
            <a:ext cx="2959008" cy="3945344"/>
          </a:xfrm>
          <a:prstGeom prst="rect">
            <a:avLst/>
          </a:prstGeom>
        </p:spPr>
      </p:pic>
      <p:pic>
        <p:nvPicPr>
          <p:cNvPr id="6" name="Picture 5">
            <a:extLst>
              <a:ext uri="{FF2B5EF4-FFF2-40B4-BE49-F238E27FC236}">
                <a16:creationId xmlns:a16="http://schemas.microsoft.com/office/drawing/2014/main" id="{8D8FD968-E050-4018-89FF-0DF1ACB9B81D}"/>
              </a:ext>
            </a:extLst>
          </p:cNvPr>
          <p:cNvPicPr>
            <a:picLocks noChangeAspect="1"/>
          </p:cNvPicPr>
          <p:nvPr/>
        </p:nvPicPr>
        <p:blipFill>
          <a:blip r:embed="rId3"/>
          <a:stretch>
            <a:fillRect/>
          </a:stretch>
        </p:blipFill>
        <p:spPr>
          <a:xfrm>
            <a:off x="4706452" y="1456328"/>
            <a:ext cx="2959008" cy="3945344"/>
          </a:xfrm>
          <a:prstGeom prst="rect">
            <a:avLst/>
          </a:prstGeom>
        </p:spPr>
      </p:pic>
      <p:pic>
        <p:nvPicPr>
          <p:cNvPr id="8" name="Picture 7">
            <a:extLst>
              <a:ext uri="{FF2B5EF4-FFF2-40B4-BE49-F238E27FC236}">
                <a16:creationId xmlns:a16="http://schemas.microsoft.com/office/drawing/2014/main" id="{344C0D5C-8BD7-40C4-9773-0F090FDA2A8D}"/>
              </a:ext>
            </a:extLst>
          </p:cNvPr>
          <p:cNvPicPr>
            <a:picLocks noChangeAspect="1"/>
          </p:cNvPicPr>
          <p:nvPr/>
        </p:nvPicPr>
        <p:blipFill>
          <a:blip r:embed="rId4"/>
          <a:stretch>
            <a:fillRect/>
          </a:stretch>
        </p:blipFill>
        <p:spPr>
          <a:xfrm>
            <a:off x="8292552" y="1456328"/>
            <a:ext cx="2959007" cy="3945343"/>
          </a:xfrm>
          <a:prstGeom prst="rect">
            <a:avLst/>
          </a:prstGeom>
        </p:spPr>
      </p:pic>
      <p:sp>
        <p:nvSpPr>
          <p:cNvPr id="9" name="TextBox 8">
            <a:extLst>
              <a:ext uri="{FF2B5EF4-FFF2-40B4-BE49-F238E27FC236}">
                <a16:creationId xmlns:a16="http://schemas.microsoft.com/office/drawing/2014/main" id="{54319E74-A127-4FCA-ABFB-207EC092D92C}"/>
              </a:ext>
            </a:extLst>
          </p:cNvPr>
          <p:cNvSpPr txBox="1"/>
          <p:nvPr/>
        </p:nvSpPr>
        <p:spPr>
          <a:xfrm>
            <a:off x="1065123" y="5531068"/>
            <a:ext cx="270964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Ahead only</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100%</a:t>
            </a:r>
            <a:endParaRPr lang="en-IN"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DE3ED4B-2CBC-4650-A6F3-35BBF66552AB}"/>
              </a:ext>
            </a:extLst>
          </p:cNvPr>
          <p:cNvSpPr txBox="1"/>
          <p:nvPr/>
        </p:nvSpPr>
        <p:spPr>
          <a:xfrm>
            <a:off x="4706452" y="5531067"/>
            <a:ext cx="2959008"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Vehicles over 3.5 metric tones prohibited</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89.56%</a:t>
            </a:r>
            <a:endParaRPr lang="en-IN" sz="16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41DCC39-F5C3-4F3B-AD18-47FFF4E606EF}"/>
              </a:ext>
            </a:extLst>
          </p:cNvPr>
          <p:cNvSpPr txBox="1"/>
          <p:nvPr/>
        </p:nvSpPr>
        <p:spPr>
          <a:xfrm>
            <a:off x="8292551" y="5540223"/>
            <a:ext cx="2834326"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Speed limit 20km/h</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98.63%</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09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remium Vector | Business difficulty problem struggling concept">
            <a:extLst>
              <a:ext uri="{FF2B5EF4-FFF2-40B4-BE49-F238E27FC236}">
                <a16:creationId xmlns:a16="http://schemas.microsoft.com/office/drawing/2014/main" id="{CFDACC58-D43B-400C-AC2C-DA6631EC46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6" r="7704"/>
          <a:stretch/>
        </p:blipFill>
        <p:spPr bwMode="auto">
          <a:xfrm>
            <a:off x="6862439" y="0"/>
            <a:ext cx="5329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1A5BF7-6CC4-4931-9428-12BC170AAD70}"/>
              </a:ext>
            </a:extLst>
          </p:cNvPr>
          <p:cNvSpPr/>
          <p:nvPr/>
        </p:nvSpPr>
        <p:spPr>
          <a:xfrm>
            <a:off x="0" y="0"/>
            <a:ext cx="6862439"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LIMITATIONS</a:t>
            </a:r>
          </a:p>
          <a:p>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model fluctuates to detect the classes as the pictures are put in-front of the camera via hands which are prone to error with even a little modification in the hand orientation changes.</a:t>
            </a: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The model fails to capture pose, view, orientation of the images because of the intrinsic inability of max pooling layer.</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Image processing should be done properly to detect and focus the sign boards properly and to read the images which are hazy.</a:t>
            </a: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3294B47-1870-4CE2-8CFF-CA68F4A253DA}"/>
              </a:ext>
            </a:extLst>
          </p:cNvPr>
          <p:cNvSpPr/>
          <p:nvPr/>
        </p:nvSpPr>
        <p:spPr>
          <a:xfrm>
            <a:off x="6862438" y="0"/>
            <a:ext cx="5329562"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137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770-D365-4F7D-B191-E0C3531F3F22}"/>
              </a:ext>
            </a:extLst>
          </p:cNvPr>
          <p:cNvSpPr>
            <a:spLocks noGrp="1"/>
          </p:cNvSpPr>
          <p:nvPr>
            <p:ph type="title"/>
          </p:nvPr>
        </p:nvSpPr>
        <p:spPr/>
        <p:txBody>
          <a:bodyPr>
            <a:norm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MEMBERS OF THIS PROJECT</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4AA2A87-26EA-496D-AB1E-4CB541C57834}"/>
              </a:ext>
            </a:extLst>
          </p:cNvPr>
          <p:cNvSpPr>
            <a:spLocks noGrp="1"/>
          </p:cNvSpPr>
          <p:nvPr>
            <p:ph type="body" sz="half" idx="2"/>
          </p:nvPr>
        </p:nvSpPr>
        <p:spPr>
          <a:xfrm>
            <a:off x="643465" y="3327135"/>
            <a:ext cx="3517567" cy="3064505"/>
          </a:xfrm>
        </p:spPr>
        <p:txBody>
          <a:bodyPr>
            <a:norm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Sharika Anjum Mondal</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Prithivi Guha</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Koustav Pal</a:t>
            </a:r>
            <a:endParaRPr lang="en-IN" sz="2400" dirty="0">
              <a:latin typeface="Times New Roman" panose="02020603050405020304" pitchFamily="18" charset="0"/>
              <a:cs typeface="Times New Roman" panose="02020603050405020304" pitchFamily="18" charset="0"/>
            </a:endParaRPr>
          </a:p>
        </p:txBody>
      </p:sp>
      <p:pic>
        <p:nvPicPr>
          <p:cNvPr id="2050" name="Picture 2" descr="Vector Happy Team, Friends, Family Logo Image. Concept Of Group Of People,  Friendship, Teamwork Royalty Free Cliparts, Vectors, And Stock  Illustration. Image 57589474.">
            <a:extLst>
              <a:ext uri="{FF2B5EF4-FFF2-40B4-BE49-F238E27FC236}">
                <a16:creationId xmlns:a16="http://schemas.microsoft.com/office/drawing/2014/main" id="{E81E08B8-C1B9-4CC3-9C62-FA09B060DF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59413" y="1088866"/>
            <a:ext cx="5927725" cy="474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48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1A5BF7-6CC4-4931-9428-12BC170AAD70}"/>
              </a:ext>
            </a:extLst>
          </p:cNvPr>
          <p:cNvSpPr/>
          <p:nvPr/>
        </p:nvSpPr>
        <p:spPr>
          <a:xfrm>
            <a:off x="5166805" y="0"/>
            <a:ext cx="7025195"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p>
          <a:p>
            <a:pPr marL="457200" indent="-457200">
              <a:buFont typeface="Arial" panose="020B0604020202020204" pitchFamily="34" charset="0"/>
              <a:buChar char="•"/>
            </a:pP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P</a:t>
            </a:r>
            <a:r>
              <a:rPr lang="en-US" sz="2000" b="0" i="0" dirty="0">
                <a:solidFill>
                  <a:schemeClr val="bg1"/>
                </a:solidFill>
                <a:effectLst/>
                <a:latin typeface="Times New Roman" panose="02020603050405020304" pitchFamily="18" charset="0"/>
                <a:cs typeface="Times New Roman" panose="02020603050405020304" pitchFamily="18" charset="0"/>
              </a:rPr>
              <a:t>rovide drivers with traffic sign information, and regulate driver operations in all vehicles if installed.</a:t>
            </a:r>
          </a:p>
          <a:p>
            <a:pPr marL="457200" indent="-457200" algn="just">
              <a:buFont typeface="Wingdings" panose="05000000000000000000" pitchFamily="2" charset="2"/>
              <a:buChar char="q"/>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Helpful for self-driving cars.</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Helpful for people inside the car with visual impairment as it is an audio enabled system.</a:t>
            </a: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Ensures road safety.</a:t>
            </a:r>
          </a:p>
        </p:txBody>
      </p:sp>
      <p:pic>
        <p:nvPicPr>
          <p:cNvPr id="3074" name="Picture 2" descr="Top Nanotechnology Courses: Fees, Colleges, Online, Job - Leverage Edu">
            <a:extLst>
              <a:ext uri="{FF2B5EF4-FFF2-40B4-BE49-F238E27FC236}">
                <a16:creationId xmlns:a16="http://schemas.microsoft.com/office/drawing/2014/main" id="{91374BAA-5765-400F-A31A-25136350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16680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C9AA5C1-CE14-4AB3-AA86-05962E901898}"/>
              </a:ext>
            </a:extLst>
          </p:cNvPr>
          <p:cNvSpPr/>
          <p:nvPr/>
        </p:nvSpPr>
        <p:spPr>
          <a:xfrm>
            <a:off x="0" y="0"/>
            <a:ext cx="5166804"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316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1A5BF7-6CC4-4931-9428-12BC170AAD70}"/>
              </a:ext>
            </a:extLst>
          </p:cNvPr>
          <p:cNvSpPr/>
          <p:nvPr/>
        </p:nvSpPr>
        <p:spPr>
          <a:xfrm>
            <a:off x="0" y="0"/>
            <a:ext cx="6862437"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Work</a:t>
            </a:r>
          </a:p>
          <a:p>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The model fails to capture pose, view, orientation of the images because of the intrinsic inability of max pooling layer, so this area needs to be worked on.</a:t>
            </a:r>
          </a:p>
          <a:p>
            <a:pPr algn="just"/>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Image processing should be done properly and also a good IP camera required to detect and focus the sign boards properly and to read the images which are hazy.</a:t>
            </a:r>
          </a:p>
        </p:txBody>
      </p:sp>
      <p:pic>
        <p:nvPicPr>
          <p:cNvPr id="4098" name="Picture 2" descr="The Many Benefits Of Employees Designing The Future Of Work">
            <a:extLst>
              <a:ext uri="{FF2B5EF4-FFF2-40B4-BE49-F238E27FC236}">
                <a16:creationId xmlns:a16="http://schemas.microsoft.com/office/drawing/2014/main" id="{C7060D34-E2B5-47BF-935A-8B799E2C43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99"/>
          <a:stretch/>
        </p:blipFill>
        <p:spPr bwMode="auto">
          <a:xfrm>
            <a:off x="6862439" y="0"/>
            <a:ext cx="5329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FA33A0-C76F-4DDE-9154-282EDA7FDABE}"/>
              </a:ext>
            </a:extLst>
          </p:cNvPr>
          <p:cNvSpPr/>
          <p:nvPr/>
        </p:nvSpPr>
        <p:spPr>
          <a:xfrm>
            <a:off x="6862438" y="0"/>
            <a:ext cx="5329561"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5007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an write a conclusion with a black background Stock Photo - Alamy">
            <a:extLst>
              <a:ext uri="{FF2B5EF4-FFF2-40B4-BE49-F238E27FC236}">
                <a16:creationId xmlns:a16="http://schemas.microsoft.com/office/drawing/2014/main" id="{04542419-65CA-47D8-86ED-0309DEE6AE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11"/>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B93E5E-2E99-4A52-9199-8AC0A5892DE9}"/>
              </a:ext>
            </a:extLst>
          </p:cNvPr>
          <p:cNvSpPr/>
          <p:nvPr/>
        </p:nvSpPr>
        <p:spPr>
          <a:xfrm>
            <a:off x="4521696" y="0"/>
            <a:ext cx="7670304"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2A891DA9-91D4-4929-9C06-5E228A8D263D}"/>
              </a:ext>
            </a:extLst>
          </p:cNvPr>
          <p:cNvSpPr/>
          <p:nvPr/>
        </p:nvSpPr>
        <p:spPr>
          <a:xfrm>
            <a:off x="5326606" y="1332759"/>
            <a:ext cx="6190695" cy="5417599"/>
          </a:xfrm>
          <a:prstGeom prst="rect">
            <a:avLst/>
          </a:prstGeom>
          <a:noFill/>
        </p:spPr>
        <p:style>
          <a:lnRef idx="0">
            <a:schemeClr val="dk1"/>
          </a:lnRef>
          <a:fillRef idx="3">
            <a:schemeClr val="dk1"/>
          </a:fillRef>
          <a:effectRef idx="3">
            <a:schemeClr val="dk1"/>
          </a:effectRef>
          <a:fontRef idx="minor">
            <a:schemeClr val="lt1"/>
          </a:fontRef>
        </p:style>
        <p:txBody>
          <a:bodyPr rtlCol="0" anchor="ctr"/>
          <a:lstStyle/>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project considers a classification algorithm implementation for the traffic sign recognition problem. The suggested approach for traffic sign classification, when combined with image processing stages, yields extremely good results: 99.4 percent of correctly identified photos. The TensorFlow framework is used to implement the proposed classification method. The created approach was tested on a device equipped with an Intel Core i3 7th Gen Processor. In future, we intend to train the CNN to take into account more traffic sign classifications as well as probable severe weather circumstances.</a:t>
            </a:r>
          </a:p>
        </p:txBody>
      </p:sp>
    </p:spTree>
    <p:extLst>
      <p:ext uri="{BB962C8B-B14F-4D97-AF65-F5344CB8AC3E}">
        <p14:creationId xmlns:p14="http://schemas.microsoft.com/office/powerpoint/2010/main" val="101194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le Thank You Slide PowerPoint Designs | Slidebazaar">
            <a:extLst>
              <a:ext uri="{FF2B5EF4-FFF2-40B4-BE49-F238E27FC236}">
                <a16:creationId xmlns:a16="http://schemas.microsoft.com/office/drawing/2014/main" id="{98F033AD-454C-46D2-99F7-6286738EC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0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112D41-D36E-4B59-8D04-2F1CBC2AD3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51F97038-E3EE-4BF5-A654-8001291F0CC1}"/>
              </a:ext>
            </a:extLst>
          </p:cNvPr>
          <p:cNvSpPr txBox="1"/>
          <p:nvPr/>
        </p:nvSpPr>
        <p:spPr>
          <a:xfrm>
            <a:off x="6096000" y="6784204"/>
            <a:ext cx="6096000" cy="230832"/>
          </a:xfrm>
          <a:prstGeom prst="rect">
            <a:avLst/>
          </a:prstGeom>
          <a:noFill/>
        </p:spPr>
        <p:txBody>
          <a:bodyPr wrap="square" rtlCol="0">
            <a:spAutoFit/>
          </a:bodyPr>
          <a:lstStyle/>
          <a:p>
            <a:r>
              <a:rPr lang="en-IN" sz="900">
                <a:hlinkClick r:id="rId3" tooltip="https://sitesmatrix.com/blog/top-10-effective-advertisement-ideas/"/>
              </a:rPr>
              <a:t>This Photo</a:t>
            </a:r>
            <a:r>
              <a:rPr lang="en-IN" sz="900"/>
              <a:t> by Unknown Author is licensed under </a:t>
            </a:r>
            <a:r>
              <a:rPr lang="en-IN" sz="900">
                <a:hlinkClick r:id="rId4" tooltip="https://creativecommons.org/licenses/by/3.0/"/>
              </a:rPr>
              <a:t>CC BY</a:t>
            </a:r>
            <a:endParaRPr lang="en-IN" sz="900"/>
          </a:p>
        </p:txBody>
      </p:sp>
      <p:sp>
        <p:nvSpPr>
          <p:cNvPr id="5" name="Rectangle 4">
            <a:extLst>
              <a:ext uri="{FF2B5EF4-FFF2-40B4-BE49-F238E27FC236}">
                <a16:creationId xmlns:a16="http://schemas.microsoft.com/office/drawing/2014/main" id="{C5F31A27-6E91-45BD-AB39-09465B19EDEE}"/>
              </a:ext>
            </a:extLst>
          </p:cNvPr>
          <p:cNvSpPr/>
          <p:nvPr/>
        </p:nvSpPr>
        <p:spPr>
          <a:xfrm>
            <a:off x="1" y="0"/>
            <a:ext cx="486826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85D62A48-D60A-4D98-95BE-99083C73621F}"/>
              </a:ext>
            </a:extLst>
          </p:cNvPr>
          <p:cNvSpPr/>
          <p:nvPr/>
        </p:nvSpPr>
        <p:spPr>
          <a:xfrm>
            <a:off x="118707" y="1198485"/>
            <a:ext cx="4749553" cy="4234648"/>
          </a:xfrm>
          <a:prstGeom prst="rect">
            <a:avLst/>
          </a:prstGeom>
          <a:noFill/>
        </p:spPr>
        <p:style>
          <a:lnRef idx="0">
            <a:schemeClr val="dk1"/>
          </a:lnRef>
          <a:fillRef idx="3">
            <a:schemeClr val="dk1"/>
          </a:fillRef>
          <a:effectRef idx="3">
            <a:schemeClr val="dk1"/>
          </a:effectRef>
          <a:fontRef idx="minor">
            <a:schemeClr val="lt1"/>
          </a:fontRef>
        </p:style>
        <p:txBody>
          <a:bodyPr rtlCol="0" anchor="ctr"/>
          <a:lstStyle/>
          <a:p>
            <a:pPr algn="ctr">
              <a:buClr>
                <a:schemeClr val="accent1"/>
              </a:buCl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p>
          <a:p>
            <a:pPr marL="285750" indent="-285750" algn="ctr">
              <a:buClr>
                <a:schemeClr val="accent1"/>
              </a:buClr>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Abstract</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Introduction</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Workflow – 1</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Model Evaluation</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Workflow – 2</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Results</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Limitations</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Applications</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Future Work</a:t>
            </a:r>
          </a:p>
          <a:p>
            <a:pPr marL="1828800" lvl="3" indent="-457200">
              <a:lnSpc>
                <a:spcPct val="1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738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bstract Images | Free Vectors, Stock Photos &amp; PSD">
            <a:extLst>
              <a:ext uri="{FF2B5EF4-FFF2-40B4-BE49-F238E27FC236}">
                <a16:creationId xmlns:a16="http://schemas.microsoft.com/office/drawing/2014/main" id="{ECAF1135-8957-4CD4-9E28-727CD909D67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ABE977-1CD4-415D-8CD2-37F79261C412}"/>
              </a:ext>
            </a:extLst>
          </p:cNvPr>
          <p:cNvSpPr txBox="1"/>
          <p:nvPr/>
        </p:nvSpPr>
        <p:spPr>
          <a:xfrm>
            <a:off x="6480699" y="1402672"/>
            <a:ext cx="5557421" cy="440120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traffic sign recognition system (TSRS) is an important component of an intelligent transportation system (ITS). Being able to interpret traffic signs properly and efficiently can increase driving safety. This project proposes a traffic sign identification approach based on deep learning, which primarily targets at the detection and classification of traffic signs while being trained on a traffic sign benchmark dataset. A traffic sign recognition and identification approach based on image processing is proposed, which is integrated with a convolutional neural network (CNN) to classify traffic signs. TensorFlow is utilized to implement CNN. We have 99.4% accuracy in identifying.</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4AFE57B-83C0-4D01-AF12-DBEC2441A9BF}"/>
              </a:ext>
            </a:extLst>
          </p:cNvPr>
          <p:cNvSpPr txBox="1"/>
          <p:nvPr/>
        </p:nvSpPr>
        <p:spPr>
          <a:xfrm>
            <a:off x="1811045" y="2833833"/>
            <a:ext cx="3258104"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95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Wallpapers - Top Free Introduction Backgrounds -  WallpaperAccess">
            <a:extLst>
              <a:ext uri="{FF2B5EF4-FFF2-40B4-BE49-F238E27FC236}">
                <a16:creationId xmlns:a16="http://schemas.microsoft.com/office/drawing/2014/main" id="{CB0DA148-8332-4F29-97CE-AB3458EED3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753"/>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0CCCA1-0A78-4B13-9EC8-19FB78A89E03}"/>
              </a:ext>
            </a:extLst>
          </p:cNvPr>
          <p:cNvSpPr/>
          <p:nvPr/>
        </p:nvSpPr>
        <p:spPr>
          <a:xfrm>
            <a:off x="145340" y="153140"/>
            <a:ext cx="7178737" cy="65517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BBF5549-02BE-4FD0-A652-04F90C4EB9AA}"/>
              </a:ext>
            </a:extLst>
          </p:cNvPr>
          <p:cNvSpPr txBox="1"/>
          <p:nvPr/>
        </p:nvSpPr>
        <p:spPr>
          <a:xfrm>
            <a:off x="432215" y="1010245"/>
            <a:ext cx="6604986" cy="5847755"/>
          </a:xfrm>
          <a:prstGeom prst="rect">
            <a:avLst/>
          </a:prstGeom>
          <a:noFill/>
        </p:spPr>
        <p:txBody>
          <a:bodyPr wrap="square" rtlCol="0">
            <a:spAutoFit/>
          </a:bodyPr>
          <a:lstStyle/>
          <a:p>
            <a:pPr marL="285750" indent="-285750" algn="just">
              <a:buFont typeface="Arial" panose="020B0604020202020204" pitchFamily="34" charset="0"/>
              <a:buChar char="•"/>
            </a:pPr>
            <a:r>
              <a:rPr lang="en-US" sz="1700" i="0" dirty="0">
                <a:solidFill>
                  <a:schemeClr val="bg1"/>
                </a:solidFill>
                <a:effectLst/>
                <a:latin typeface="Times New Roman" panose="02020603050405020304" pitchFamily="18" charset="0"/>
                <a:cs typeface="Times New Roman" panose="02020603050405020304" pitchFamily="18" charset="0"/>
              </a:rPr>
              <a:t>The global self-driving cars market size is projected to grow from 20.3 million units in 2021 to 62.4 million units by 2030. Thus, safety features are an important prerequisite for automotive customers across the world.</a:t>
            </a:r>
          </a:p>
          <a:p>
            <a:pPr algn="just"/>
            <a:endParaRPr lang="en-US" sz="1700" i="0" dirty="0">
              <a:solidFill>
                <a:schemeClr val="bg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700" b="0" i="0" dirty="0">
                <a:solidFill>
                  <a:schemeClr val="bg1"/>
                </a:solidFill>
                <a:effectLst/>
                <a:latin typeface="Times New Roman" panose="02020603050405020304" pitchFamily="18" charset="0"/>
                <a:cs typeface="Times New Roman" panose="02020603050405020304" pitchFamily="18" charset="0"/>
              </a:rPr>
              <a:t>In the world of Artificial Intelligence and advancement in technologies, many researchers and big companies like Tesla, Uber, Google, Mercedes-Benz, Toyota, Ford, Audi, etc. are working on autonomous vehicles and self-driving cars. So, for achieving accuracy in this technology, the vehicles should be able to interpret traffic signs and make decisions accordingly.</a:t>
            </a:r>
          </a:p>
          <a:p>
            <a:pPr algn="just"/>
            <a:endParaRPr lang="en-US" sz="1700" b="0" i="0" dirty="0">
              <a:solidFill>
                <a:schemeClr val="bg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700" b="0" i="0" dirty="0">
                <a:solidFill>
                  <a:schemeClr val="bg1"/>
                </a:solidFill>
                <a:effectLst/>
                <a:latin typeface="Times New Roman" panose="02020603050405020304" pitchFamily="18" charset="0"/>
                <a:cs typeface="Times New Roman" panose="02020603050405020304" pitchFamily="18" charset="0"/>
              </a:rPr>
              <a:t>There are several different types of traffic signs like speed limits, no entry, traffic signals, turn left or right, children crossing, no passing of heavy vehicles, etc. Traffic signs classification is the process of identifying which class a traffic sign belongs to.</a:t>
            </a:r>
          </a:p>
          <a:p>
            <a:pPr algn="just"/>
            <a:endParaRPr lang="en-US" sz="17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700" b="0" i="0" dirty="0">
                <a:solidFill>
                  <a:schemeClr val="bg1"/>
                </a:solidFill>
                <a:effectLst/>
                <a:latin typeface="Times New Roman" panose="02020603050405020304" pitchFamily="18" charset="0"/>
                <a:cs typeface="Times New Roman" panose="02020603050405020304" pitchFamily="18" charset="0"/>
              </a:rPr>
              <a:t>Thus in this project, we will build a deep neural network model that can classify traffic signs present in the image into different categories. With this model, we are able to read and understand traffic signs which are a very important task for all autonomous vehicles.</a:t>
            </a:r>
          </a:p>
          <a:p>
            <a:pPr marL="285750" indent="-285750" algn="just">
              <a:buFont typeface="Arial" panose="020B0604020202020204" pitchFamily="34" charset="0"/>
              <a:buChar char="•"/>
            </a:pPr>
            <a:endParaRPr lang="en-IN" sz="17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DAC9B92-314D-4469-AC15-6E6375ED1800}"/>
              </a:ext>
            </a:extLst>
          </p:cNvPr>
          <p:cNvSpPr txBox="1"/>
          <p:nvPr/>
        </p:nvSpPr>
        <p:spPr>
          <a:xfrm>
            <a:off x="1534248" y="379807"/>
            <a:ext cx="4264458" cy="707886"/>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394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64" y="1056443"/>
            <a:ext cx="4447711" cy="4306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6124754"/>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COLLECTION</a:t>
            </a:r>
          </a:p>
          <a:p>
            <a:pPr marL="742950" lvl="1" indent="-285750">
              <a:buFont typeface="Wingdings" panose="05000000000000000000" pitchFamily="2" charset="2"/>
              <a:buChar char="§"/>
            </a:pP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Benchmark dataset in traffic sign recognition – GTSRB</a:t>
            </a:r>
          </a:p>
          <a:p>
            <a:pPr lvl="1" algn="just"/>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dataset contains more than 50,000 images of different traffic signs.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It is further classified into 43 different classes.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It is quite varying, some of the classes have many images while some classes have few images.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size of the dataset is around 300 MB.</a:t>
            </a:r>
          </a:p>
          <a:p>
            <a:pPr lvl="1" algn="just"/>
            <a:r>
              <a:rPr lang="en-US" sz="1600" i="0" dirty="0">
                <a:latin typeface="Times New Roman" panose="02020603050405020304" pitchFamily="18" charset="0"/>
                <a:cs typeface="Times New Roman" panose="02020603050405020304" pitchFamily="18" charset="0"/>
              </a:rPr>
              <a:t> </a:t>
            </a: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dataset has a train folder which contains images inside each class.</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a:t>
            </a:r>
            <a:r>
              <a:rPr lang="en-US" sz="1600" i="0" dirty="0">
                <a:latin typeface="Times New Roman" panose="02020603050405020304" pitchFamily="18" charset="0"/>
                <a:cs typeface="Times New Roman" panose="02020603050405020304" pitchFamily="18" charset="0"/>
              </a:rPr>
              <a:t>test folder which we will use for blind testing our model.</a:t>
            </a:r>
            <a:endParaRPr lang="en-US" sz="1600" dirty="0">
              <a:latin typeface="Times New Roman" panose="02020603050405020304" pitchFamily="18" charset="0"/>
              <a:cs typeface="Times New Roman" panose="02020603050405020304" pitchFamily="18" charset="0"/>
            </a:endParaRPr>
          </a:p>
          <a:p>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66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3C1784-E2E7-45B8-BA2E-38AFC9A308AE}"/>
              </a:ext>
            </a:extLst>
          </p:cNvPr>
          <p:cNvSpPr txBox="1"/>
          <p:nvPr/>
        </p:nvSpPr>
        <p:spPr>
          <a:xfrm>
            <a:off x="649408" y="478729"/>
            <a:ext cx="6033855"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PRE-REQUISITES</a:t>
            </a:r>
          </a:p>
        </p:txBody>
      </p:sp>
      <p:graphicFrame>
        <p:nvGraphicFramePr>
          <p:cNvPr id="2" name="Diagram 1">
            <a:extLst>
              <a:ext uri="{FF2B5EF4-FFF2-40B4-BE49-F238E27FC236}">
                <a16:creationId xmlns:a16="http://schemas.microsoft.com/office/drawing/2014/main" id="{00DBF62B-875C-CCD1-CA5A-DC2B987788C6}"/>
              </a:ext>
            </a:extLst>
          </p:cNvPr>
          <p:cNvGraphicFramePr/>
          <p:nvPr>
            <p:extLst>
              <p:ext uri="{D42A27DB-BD31-4B8C-83A1-F6EECF244321}">
                <p14:modId xmlns:p14="http://schemas.microsoft.com/office/powerpoint/2010/main" val="2165041590"/>
              </p:ext>
            </p:extLst>
          </p:nvPr>
        </p:nvGraphicFramePr>
        <p:xfrm>
          <a:off x="887764" y="1802168"/>
          <a:ext cx="5726099" cy="3918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Workflow Engine Free Download">
            <a:extLst>
              <a:ext uri="{FF2B5EF4-FFF2-40B4-BE49-F238E27FC236}">
                <a16:creationId xmlns:a16="http://schemas.microsoft.com/office/drawing/2014/main" id="{1849D8C6-DBBC-BF43-6C2B-920C2828A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5000" y="1207938"/>
            <a:ext cx="4447711" cy="43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18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4FC3D-E280-4873-A11C-2C5EAFDDE383}"/>
              </a:ext>
            </a:extLst>
          </p:cNvPr>
          <p:cNvSpPr txBox="1"/>
          <p:nvPr/>
        </p:nvSpPr>
        <p:spPr>
          <a:xfrm>
            <a:off x="2627792" y="455206"/>
            <a:ext cx="8233912"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IMAGES</a:t>
            </a:r>
          </a:p>
        </p:txBody>
      </p:sp>
      <p:pic>
        <p:nvPicPr>
          <p:cNvPr id="7" name="Picture 2" descr="Workflow Engine Free Download">
            <a:extLst>
              <a:ext uri="{FF2B5EF4-FFF2-40B4-BE49-F238E27FC236}">
                <a16:creationId xmlns:a16="http://schemas.microsoft.com/office/drawing/2014/main" id="{4E21A382-E7DF-4004-A843-D7321C2F0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5" y="140825"/>
            <a:ext cx="1609816" cy="15586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6F8ADC-FEDF-9957-08BD-8C8BE61C4DB1}"/>
              </a:ext>
            </a:extLst>
          </p:cNvPr>
          <p:cNvPicPr>
            <a:picLocks noChangeAspect="1"/>
          </p:cNvPicPr>
          <p:nvPr/>
        </p:nvPicPr>
        <p:blipFill>
          <a:blip r:embed="rId3"/>
          <a:stretch>
            <a:fillRect/>
          </a:stretch>
        </p:blipFill>
        <p:spPr>
          <a:xfrm>
            <a:off x="4918230" y="1260630"/>
            <a:ext cx="6848996" cy="4856086"/>
          </a:xfrm>
          <a:prstGeom prst="rect">
            <a:avLst/>
          </a:prstGeom>
        </p:spPr>
      </p:pic>
      <p:sp>
        <p:nvSpPr>
          <p:cNvPr id="21" name="Flowchart: Alternate Process 20">
            <a:extLst>
              <a:ext uri="{FF2B5EF4-FFF2-40B4-BE49-F238E27FC236}">
                <a16:creationId xmlns:a16="http://schemas.microsoft.com/office/drawing/2014/main" id="{3812A2B9-9222-78A5-1EE6-1B6B6226A6D0}"/>
              </a:ext>
            </a:extLst>
          </p:cNvPr>
          <p:cNvSpPr/>
          <p:nvPr/>
        </p:nvSpPr>
        <p:spPr>
          <a:xfrm>
            <a:off x="2228298" y="1340448"/>
            <a:ext cx="1609816" cy="46712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Getting the path of the main folder</a:t>
            </a:r>
            <a:endParaRPr lang="en-IN" sz="1200" dirty="0">
              <a:solidFill>
                <a:schemeClr val="tx1"/>
              </a:solidFill>
            </a:endParaRPr>
          </a:p>
        </p:txBody>
      </p:sp>
      <p:sp>
        <p:nvSpPr>
          <p:cNvPr id="22" name="Arrow: Down 21">
            <a:extLst>
              <a:ext uri="{FF2B5EF4-FFF2-40B4-BE49-F238E27FC236}">
                <a16:creationId xmlns:a16="http://schemas.microsoft.com/office/drawing/2014/main" id="{5907D014-D01F-5DCE-892A-04F2A52C0431}"/>
              </a:ext>
            </a:extLst>
          </p:cNvPr>
          <p:cNvSpPr/>
          <p:nvPr/>
        </p:nvSpPr>
        <p:spPr>
          <a:xfrm>
            <a:off x="2987487" y="1807572"/>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E842373-8C81-AC68-96F0-1E5B7CB833D4}"/>
              </a:ext>
            </a:extLst>
          </p:cNvPr>
          <p:cNvSpPr/>
          <p:nvPr/>
        </p:nvSpPr>
        <p:spPr>
          <a:xfrm>
            <a:off x="1670483" y="2235800"/>
            <a:ext cx="2707689" cy="5415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Getting inside each classes (sub folder) and keeping a count on them as well</a:t>
            </a:r>
            <a:endParaRPr lang="en-IN" sz="1200" dirty="0">
              <a:solidFill>
                <a:schemeClr val="tx1"/>
              </a:solidFill>
            </a:endParaRPr>
          </a:p>
        </p:txBody>
      </p:sp>
      <p:sp>
        <p:nvSpPr>
          <p:cNvPr id="24" name="Arrow: Down 23">
            <a:extLst>
              <a:ext uri="{FF2B5EF4-FFF2-40B4-BE49-F238E27FC236}">
                <a16:creationId xmlns:a16="http://schemas.microsoft.com/office/drawing/2014/main" id="{049ED206-3A0F-E18C-C5C2-1FA02CE657C4}"/>
              </a:ext>
            </a:extLst>
          </p:cNvPr>
          <p:cNvSpPr/>
          <p:nvPr/>
        </p:nvSpPr>
        <p:spPr>
          <a:xfrm>
            <a:off x="3001467" y="2780833"/>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C6E5BF0-4D2B-19E3-C84E-478FF59CA164}"/>
              </a:ext>
            </a:extLst>
          </p:cNvPr>
          <p:cNvSpPr/>
          <p:nvPr/>
        </p:nvSpPr>
        <p:spPr>
          <a:xfrm>
            <a:off x="1670481" y="3205566"/>
            <a:ext cx="2707689" cy="5415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Reading each image and appending them in a folder with their proper class no.</a:t>
            </a:r>
            <a:endParaRPr lang="en-IN" sz="1200" dirty="0">
              <a:solidFill>
                <a:schemeClr val="tx1"/>
              </a:solidFill>
            </a:endParaRPr>
          </a:p>
        </p:txBody>
      </p:sp>
      <p:sp>
        <p:nvSpPr>
          <p:cNvPr id="26" name="Arrow: Down 25">
            <a:extLst>
              <a:ext uri="{FF2B5EF4-FFF2-40B4-BE49-F238E27FC236}">
                <a16:creationId xmlns:a16="http://schemas.microsoft.com/office/drawing/2014/main" id="{9F4A7CC1-F22D-AB6E-084A-7301766145EF}"/>
              </a:ext>
            </a:extLst>
          </p:cNvPr>
          <p:cNvSpPr/>
          <p:nvPr/>
        </p:nvSpPr>
        <p:spPr>
          <a:xfrm>
            <a:off x="2987487" y="3747104"/>
            <a:ext cx="45719" cy="379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3D72C844-618E-6EFA-4C3A-D9E4FDD19B37}"/>
              </a:ext>
            </a:extLst>
          </p:cNvPr>
          <p:cNvSpPr/>
          <p:nvPr/>
        </p:nvSpPr>
        <p:spPr>
          <a:xfrm>
            <a:off x="1948121" y="4175332"/>
            <a:ext cx="2124449" cy="63667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Finally dividing the data in training, testing and validating set.</a:t>
            </a:r>
            <a:endParaRPr lang="en-IN" sz="1200" dirty="0">
              <a:solidFill>
                <a:schemeClr val="tx1"/>
              </a:solidFill>
            </a:endParaRPr>
          </a:p>
        </p:txBody>
      </p:sp>
    </p:spTree>
    <p:extLst>
      <p:ext uri="{BB962C8B-B14F-4D97-AF65-F5344CB8AC3E}">
        <p14:creationId xmlns:p14="http://schemas.microsoft.com/office/powerpoint/2010/main" val="14335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4FC3D-E280-4873-A11C-2C5EAFDDE383}"/>
              </a:ext>
            </a:extLst>
          </p:cNvPr>
          <p:cNvSpPr txBox="1"/>
          <p:nvPr/>
        </p:nvSpPr>
        <p:spPr>
          <a:xfrm>
            <a:off x="3222594" y="233459"/>
            <a:ext cx="6427433"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VISUALIZATION</a:t>
            </a:r>
          </a:p>
        </p:txBody>
      </p:sp>
      <p:pic>
        <p:nvPicPr>
          <p:cNvPr id="5" name="Picture 4">
            <a:extLst>
              <a:ext uri="{FF2B5EF4-FFF2-40B4-BE49-F238E27FC236}">
                <a16:creationId xmlns:a16="http://schemas.microsoft.com/office/drawing/2014/main" id="{875F6095-7526-404C-8AB0-66AB49FEF042}"/>
              </a:ext>
            </a:extLst>
          </p:cNvPr>
          <p:cNvPicPr>
            <a:picLocks noChangeAspect="1"/>
          </p:cNvPicPr>
          <p:nvPr/>
        </p:nvPicPr>
        <p:blipFill rotWithShape="1">
          <a:blip r:embed="rId2"/>
          <a:srcRect l="17767" r="19394" b="27120"/>
          <a:stretch/>
        </p:blipFill>
        <p:spPr>
          <a:xfrm>
            <a:off x="5270039" y="863665"/>
            <a:ext cx="6754173" cy="4406276"/>
          </a:xfrm>
          <a:prstGeom prst="rect">
            <a:avLst/>
          </a:prstGeom>
        </p:spPr>
      </p:pic>
      <p:pic>
        <p:nvPicPr>
          <p:cNvPr id="7" name="Picture 6">
            <a:extLst>
              <a:ext uri="{FF2B5EF4-FFF2-40B4-BE49-F238E27FC236}">
                <a16:creationId xmlns:a16="http://schemas.microsoft.com/office/drawing/2014/main" id="{312AB615-9968-4109-B736-02B6FB62B202}"/>
              </a:ext>
            </a:extLst>
          </p:cNvPr>
          <p:cNvPicPr>
            <a:picLocks noChangeAspect="1"/>
          </p:cNvPicPr>
          <p:nvPr/>
        </p:nvPicPr>
        <p:blipFill>
          <a:blip r:embed="rId3"/>
          <a:stretch>
            <a:fillRect/>
          </a:stretch>
        </p:blipFill>
        <p:spPr>
          <a:xfrm>
            <a:off x="287045" y="2408666"/>
            <a:ext cx="5456808" cy="3015589"/>
          </a:xfrm>
          <a:prstGeom prst="rect">
            <a:avLst/>
          </a:prstGeom>
        </p:spPr>
      </p:pic>
      <p:pic>
        <p:nvPicPr>
          <p:cNvPr id="9" name="Picture 2" descr="Workflow Engine Free Download">
            <a:extLst>
              <a:ext uri="{FF2B5EF4-FFF2-40B4-BE49-F238E27FC236}">
                <a16:creationId xmlns:a16="http://schemas.microsoft.com/office/drawing/2014/main" id="{233BD7D9-2CDA-4E92-9E08-EE4B1A35F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354"/>
            <a:ext cx="1609816" cy="155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5933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2317</TotalTime>
  <Words>931</Words>
  <Application>Microsoft Office PowerPoint</Application>
  <PresentationFormat>Widescreen</PresentationFormat>
  <Paragraphs>123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Franklin Gothic Book</vt:lpstr>
      <vt:lpstr>Times New Roman</vt:lpstr>
      <vt:lpstr>Wingdings</vt:lpstr>
      <vt:lpstr>1_RetrospectVTI</vt:lpstr>
      <vt:lpstr>Traffic Sign Recognition for Advanced Driver Assistance System (ADAS) using Deep Learning techniques</vt:lpstr>
      <vt:lpstr>MEMBERS OF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for better performance in self driving cars using Deep Learning Techniques</dc:title>
  <dc:creator>Samser Mondal</dc:creator>
  <cp:lastModifiedBy>Samser Mondal</cp:lastModifiedBy>
  <cp:revision>29</cp:revision>
  <dcterms:created xsi:type="dcterms:W3CDTF">2022-03-29T06:47:07Z</dcterms:created>
  <dcterms:modified xsi:type="dcterms:W3CDTF">2022-05-24T05:50:36Z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